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5" r:id="rId3"/>
    <p:sldId id="326" r:id="rId4"/>
    <p:sldId id="416" r:id="rId5"/>
    <p:sldId id="417" r:id="rId6"/>
    <p:sldId id="418" r:id="rId7"/>
    <p:sldId id="419" r:id="rId8"/>
    <p:sldId id="420" r:id="rId9"/>
    <p:sldId id="421" r:id="rId10"/>
    <p:sldId id="422" r:id="rId11"/>
    <p:sldId id="423" r:id="rId12"/>
    <p:sldId id="424" r:id="rId13"/>
    <p:sldId id="425" r:id="rId14"/>
    <p:sldId id="426" r:id="rId15"/>
    <p:sldId id="427" r:id="rId16"/>
    <p:sldId id="428" r:id="rId17"/>
    <p:sldId id="429" r:id="rId18"/>
    <p:sldId id="430" r:id="rId19"/>
    <p:sldId id="431" r:id="rId20"/>
    <p:sldId id="432" r:id="rId21"/>
    <p:sldId id="433" r:id="rId22"/>
    <p:sldId id="434" r:id="rId23"/>
    <p:sldId id="435" r:id="rId24"/>
    <p:sldId id="436" r:id="rId25"/>
    <p:sldId id="437" r:id="rId26"/>
    <p:sldId id="438" r:id="rId27"/>
    <p:sldId id="439" r:id="rId28"/>
    <p:sldId id="440" r:id="rId29"/>
    <p:sldId id="441" r:id="rId30"/>
    <p:sldId id="442" r:id="rId31"/>
    <p:sldId id="443" r:id="rId32"/>
    <p:sldId id="444" r:id="rId33"/>
    <p:sldId id="445" r:id="rId34"/>
    <p:sldId id="446" r:id="rId35"/>
    <p:sldId id="447" r:id="rId36"/>
    <p:sldId id="448" r:id="rId37"/>
    <p:sldId id="449" r:id="rId38"/>
    <p:sldId id="450" r:id="rId39"/>
    <p:sldId id="451" r:id="rId40"/>
    <p:sldId id="452" r:id="rId41"/>
    <p:sldId id="453" r:id="rId42"/>
    <p:sldId id="454" r:id="rId43"/>
    <p:sldId id="455" r:id="rId44"/>
    <p:sldId id="456" r:id="rId45"/>
    <p:sldId id="463" r:id="rId46"/>
    <p:sldId id="464" r:id="rId47"/>
    <p:sldId id="465" r:id="rId48"/>
    <p:sldId id="466" r:id="rId49"/>
    <p:sldId id="467" r:id="rId50"/>
    <p:sldId id="457" r:id="rId51"/>
    <p:sldId id="458" r:id="rId52"/>
    <p:sldId id="468" r:id="rId53"/>
    <p:sldId id="469" r:id="rId54"/>
    <p:sldId id="470" r:id="rId55"/>
    <p:sldId id="459" r:id="rId56"/>
    <p:sldId id="471" r:id="rId57"/>
    <p:sldId id="478" r:id="rId58"/>
    <p:sldId id="472" r:id="rId59"/>
    <p:sldId id="473" r:id="rId60"/>
    <p:sldId id="474" r:id="rId61"/>
    <p:sldId id="475" r:id="rId62"/>
    <p:sldId id="476" r:id="rId63"/>
    <p:sldId id="477" r:id="rId64"/>
    <p:sldId id="460" r:id="rId65"/>
    <p:sldId id="479" r:id="rId66"/>
    <p:sldId id="480" r:id="rId67"/>
    <p:sldId id="481" r:id="rId68"/>
    <p:sldId id="482" r:id="rId69"/>
    <p:sldId id="483" r:id="rId70"/>
    <p:sldId id="484" r:id="rId71"/>
    <p:sldId id="269" r:id="rId72"/>
    <p:sldId id="26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D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02054E-5150-443C-8682-C4479ACBE5FF}"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3772902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2054E-5150-443C-8682-C4479ACBE5FF}"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323546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2054E-5150-443C-8682-C4479ACBE5FF}"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2836029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2054E-5150-443C-8682-C4479ACBE5FF}"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312364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02054E-5150-443C-8682-C4479ACBE5FF}"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1184094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02054E-5150-443C-8682-C4479ACBE5FF}" type="datetimeFigureOut">
              <a:rPr lang="en-US" smtClean="0"/>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4172119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02054E-5150-443C-8682-C4479ACBE5FF}" type="datetimeFigureOut">
              <a:rPr lang="en-US" smtClean="0"/>
              <a:t>3/13/2024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2747540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02054E-5150-443C-8682-C4479ACBE5FF}" type="datetimeFigureOut">
              <a:rPr lang="en-US" smtClean="0"/>
              <a:t>3/13/2024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1703361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02054E-5150-443C-8682-C4479ACBE5FF}" type="datetimeFigureOut">
              <a:rPr lang="en-US" smtClean="0"/>
              <a:t>3/13/2024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4215407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2054E-5150-443C-8682-C4479ACBE5FF}" type="datetimeFigureOut">
              <a:rPr lang="en-US" smtClean="0"/>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1729629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2054E-5150-443C-8682-C4479ACBE5FF}" type="datetimeFigureOut">
              <a:rPr lang="en-US" smtClean="0"/>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388422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02054E-5150-443C-8682-C4479ACBE5FF}" type="datetimeFigureOut">
              <a:rPr lang="en-US" smtClean="0"/>
              <a:t>3/13/2024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78263-C4EA-46FA-9A02-D90356759D4C}" type="slidenum">
              <a:rPr lang="en-US" smtClean="0"/>
              <a:t>‹#›</a:t>
            </a:fld>
            <a:endParaRPr lang="en-US"/>
          </a:p>
        </p:txBody>
      </p:sp>
      <p:sp>
        <p:nvSpPr>
          <p:cNvPr id="7" name="Oval 6"/>
          <p:cNvSpPr/>
          <p:nvPr userDrawn="1"/>
        </p:nvSpPr>
        <p:spPr>
          <a:xfrm>
            <a:off x="10876547" y="96845"/>
            <a:ext cx="1203158" cy="1019686"/>
          </a:xfrm>
          <a:prstGeom prst="ellipse">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727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readthedocs.org/projects/experta/downloads/pdf/stabl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clipsrules.sourceforge.ne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En%20experta,%20r&#233;tracter%20un%20fait%20signifie%20retirer%20ce%20fait%20de%20la%20base%20de%20faits%20de%20l'expert%20syst&#232;me.%20Cela%20signifie%20que%20le%20fait%20n'est%20plus%20consid&#233;r&#233;%20comme%20vrai%20par%20le%20moteur%20d'inf&#233;rence%20et%20n'est%20plus%20utilis&#233;%20dans%20les%20r&#232;gles%20pour%20prendre%20des%20d&#233;cisions.%20La%20r&#233;tractation%20d'un%20fait%20peut%20&#234;tre%20utile%20dans%20certaines%20situations,%20par%20exemple,%20si%20de%20nouvelles%20informations%20indiquent%20que%20le%20fait%20n'est%20plus%20valide,%20ou%20si%20vous%20souhaitez%20mettre%20&#224;%20jour%20la%20base%20de%20faits%20avec%20de%20nouvelles%20donn&#233;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1412" y="1192287"/>
            <a:ext cx="11107176" cy="2387600"/>
          </a:xfrm>
        </p:spPr>
        <p:txBody>
          <a:bodyPr>
            <a:normAutofit/>
          </a:bodyPr>
          <a:lstStyle/>
          <a:p>
            <a:r>
              <a:rPr lang="fr-CD" sz="5000" dirty="0">
                <a:solidFill>
                  <a:srgbClr val="000000"/>
                </a:solidFill>
                <a:effectLst/>
                <a:latin typeface="Times New Roman" panose="02020603050405020304" pitchFamily="18" charset="0"/>
                <a:ea typeface="Calibri" panose="020F0502020204030204" pitchFamily="34" charset="0"/>
              </a:rPr>
              <a:t>Construire un système expert avec </a:t>
            </a:r>
            <a:r>
              <a:rPr lang="fr-CD" sz="5000" dirty="0" err="1">
                <a:solidFill>
                  <a:srgbClr val="000000"/>
                </a:solidFill>
                <a:effectLst/>
                <a:latin typeface="Times New Roman" panose="02020603050405020304" pitchFamily="18" charset="0"/>
                <a:ea typeface="Calibri" panose="020F0502020204030204" pitchFamily="34" charset="0"/>
              </a:rPr>
              <a:t>Experta</a:t>
            </a:r>
            <a:endParaRPr lang="fr-FR" sz="5000" dirty="0"/>
          </a:p>
        </p:txBody>
      </p:sp>
      <p:sp>
        <p:nvSpPr>
          <p:cNvPr id="3" name="Subtitle 2"/>
          <p:cNvSpPr>
            <a:spLocks noGrp="1"/>
          </p:cNvSpPr>
          <p:nvPr>
            <p:ph type="subTitle" idx="1"/>
          </p:nvPr>
        </p:nvSpPr>
        <p:spPr>
          <a:xfrm>
            <a:off x="1524000" y="5594467"/>
            <a:ext cx="9144000" cy="613827"/>
          </a:xfrm>
        </p:spPr>
        <p:txBody>
          <a:bodyPr/>
          <a:lstStyle/>
          <a:p>
            <a:r>
              <a:rPr lang="en-US" dirty="0"/>
              <a:t>Dr. NSENGE MPIA HERITIER, </a:t>
            </a:r>
            <a:r>
              <a:rPr lang="en-US" dirty="0" err="1"/>
              <a:t>Ph.D</a:t>
            </a:r>
            <a:endParaRPr lang="en-US" dirty="0"/>
          </a:p>
        </p:txBody>
      </p:sp>
    </p:spTree>
    <p:extLst>
      <p:ext uri="{BB962C8B-B14F-4D97-AF65-F5344CB8AC3E}">
        <p14:creationId xmlns:p14="http://schemas.microsoft.com/office/powerpoint/2010/main" val="359441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F0F9-210D-A784-018B-BA4850D7F443}"/>
              </a:ext>
            </a:extLst>
          </p:cNvPr>
          <p:cNvSpPr>
            <a:spLocks noGrp="1"/>
          </p:cNvSpPr>
          <p:nvPr>
            <p:ph type="title"/>
          </p:nvPr>
        </p:nvSpPr>
        <p:spPr>
          <a:xfrm>
            <a:off x="237565" y="222623"/>
            <a:ext cx="10515600" cy="916828"/>
          </a:xfrm>
        </p:spPr>
        <p:txBody>
          <a:bodyPr/>
          <a:lstStyle/>
          <a:p>
            <a:r>
              <a:rPr lang="fr-CD" dirty="0"/>
              <a:t>Équipe de développement</a:t>
            </a:r>
          </a:p>
        </p:txBody>
      </p:sp>
      <p:sp>
        <p:nvSpPr>
          <p:cNvPr id="3" name="Content Placeholder 2">
            <a:extLst>
              <a:ext uri="{FF2B5EF4-FFF2-40B4-BE49-F238E27FC236}">
                <a16:creationId xmlns:a16="http://schemas.microsoft.com/office/drawing/2014/main" id="{70056A39-69A0-8B4C-1DFF-A19034790230}"/>
              </a:ext>
            </a:extLst>
          </p:cNvPr>
          <p:cNvSpPr>
            <a:spLocks noGrp="1"/>
          </p:cNvSpPr>
          <p:nvPr>
            <p:ph idx="1"/>
          </p:nvPr>
        </p:nvSpPr>
        <p:spPr>
          <a:xfrm>
            <a:off x="380999" y="1700120"/>
            <a:ext cx="6037729" cy="4351338"/>
          </a:xfrm>
        </p:spPr>
        <p:txBody>
          <a:bodyPr>
            <a:normAutofit/>
          </a:bodyPr>
          <a:lstStyle/>
          <a:p>
            <a:pPr algn="just"/>
            <a:r>
              <a:rPr lang="fr-FR" dirty="0"/>
              <a:t>Outre l'</a:t>
            </a:r>
            <a:r>
              <a:rPr lang="fr-FR" i="1" dirty="0"/>
              <a:t>expert du domaine</a:t>
            </a:r>
            <a:r>
              <a:rPr lang="fr-FR" dirty="0"/>
              <a:t>, </a:t>
            </a:r>
            <a:r>
              <a:rPr lang="fr-FR" i="1" dirty="0"/>
              <a:t>l'ingénieur de la connaissance </a:t>
            </a:r>
            <a:r>
              <a:rPr lang="fr-FR" dirty="0"/>
              <a:t>et le </a:t>
            </a:r>
            <a:r>
              <a:rPr lang="fr-FR" i="1" dirty="0"/>
              <a:t>développeur</a:t>
            </a:r>
            <a:r>
              <a:rPr lang="fr-FR" dirty="0"/>
              <a:t>, l'équipe de développement comprend souvent le </a:t>
            </a:r>
            <a:r>
              <a:rPr lang="fr-FR" dirty="0">
                <a:solidFill>
                  <a:srgbClr val="FF0000"/>
                </a:solidFill>
              </a:rPr>
              <a:t>Chef de projet </a:t>
            </a:r>
            <a:r>
              <a:rPr lang="fr-FR" dirty="0"/>
              <a:t>et l’</a:t>
            </a:r>
            <a:r>
              <a:rPr lang="fr-FR" dirty="0">
                <a:solidFill>
                  <a:srgbClr val="FF0000"/>
                </a:solidFill>
              </a:rPr>
              <a:t>utilisateur final</a:t>
            </a:r>
            <a:r>
              <a:rPr lang="fr-FR" dirty="0"/>
              <a:t>.</a:t>
            </a:r>
          </a:p>
          <a:p>
            <a:pPr algn="just"/>
            <a:endParaRPr lang="fr-FR" dirty="0"/>
          </a:p>
          <a:p>
            <a:pPr algn="just"/>
            <a:r>
              <a:rPr lang="fr-FR" dirty="0"/>
              <a:t>Le succès du développement d'un système expert dépend bien sûr de la qualité de la collaboration entre ces membres.</a:t>
            </a:r>
            <a:endParaRPr lang="fr-CD" dirty="0"/>
          </a:p>
        </p:txBody>
      </p:sp>
      <p:pic>
        <p:nvPicPr>
          <p:cNvPr id="5" name="Picture 4">
            <a:extLst>
              <a:ext uri="{FF2B5EF4-FFF2-40B4-BE49-F238E27FC236}">
                <a16:creationId xmlns:a16="http://schemas.microsoft.com/office/drawing/2014/main" id="{7CAC20D4-734F-4469-E1DA-91EEBE466CCF}"/>
              </a:ext>
            </a:extLst>
          </p:cNvPr>
          <p:cNvPicPr>
            <a:picLocks noChangeAspect="1"/>
          </p:cNvPicPr>
          <p:nvPr/>
        </p:nvPicPr>
        <p:blipFill>
          <a:blip r:embed="rId2"/>
          <a:stretch>
            <a:fillRect/>
          </a:stretch>
        </p:blipFill>
        <p:spPr>
          <a:xfrm>
            <a:off x="7129209" y="2062865"/>
            <a:ext cx="4549534" cy="3162574"/>
          </a:xfrm>
          <a:prstGeom prst="rect">
            <a:avLst/>
          </a:prstGeom>
        </p:spPr>
      </p:pic>
    </p:spTree>
    <p:extLst>
      <p:ext uri="{BB962C8B-B14F-4D97-AF65-F5344CB8AC3E}">
        <p14:creationId xmlns:p14="http://schemas.microsoft.com/office/powerpoint/2010/main" val="36837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8884C-C08E-FB3B-B142-A85586B2EF2D}"/>
              </a:ext>
            </a:extLst>
          </p:cNvPr>
          <p:cNvSpPr>
            <a:spLocks noGrp="1"/>
          </p:cNvSpPr>
          <p:nvPr>
            <p:ph type="title"/>
          </p:nvPr>
        </p:nvSpPr>
        <p:spPr/>
        <p:txBody>
          <a:bodyPr/>
          <a:lstStyle/>
          <a:p>
            <a:r>
              <a:rPr lang="fr-FR" dirty="0"/>
              <a:t>Expert du domaine</a:t>
            </a:r>
            <a:endParaRPr lang="fr-CD" dirty="0"/>
          </a:p>
        </p:txBody>
      </p:sp>
      <p:sp>
        <p:nvSpPr>
          <p:cNvPr id="3" name="Content Placeholder 2">
            <a:extLst>
              <a:ext uri="{FF2B5EF4-FFF2-40B4-BE49-F238E27FC236}">
                <a16:creationId xmlns:a16="http://schemas.microsoft.com/office/drawing/2014/main" id="{5A011781-6B62-CBCE-FA7E-5F7F89DBB787}"/>
              </a:ext>
            </a:extLst>
          </p:cNvPr>
          <p:cNvSpPr>
            <a:spLocks noGrp="1"/>
          </p:cNvSpPr>
          <p:nvPr>
            <p:ph idx="1"/>
          </p:nvPr>
        </p:nvSpPr>
        <p:spPr>
          <a:xfrm>
            <a:off x="838200" y="1825625"/>
            <a:ext cx="10515600" cy="4667250"/>
          </a:xfrm>
        </p:spPr>
        <p:txBody>
          <a:bodyPr>
            <a:normAutofit lnSpcReduction="10000"/>
          </a:bodyPr>
          <a:lstStyle/>
          <a:p>
            <a:r>
              <a:rPr lang="fr-FR" dirty="0"/>
              <a:t>Toute personne peut être considérée comme un </a:t>
            </a:r>
            <a:r>
              <a:rPr lang="fr-FR" dirty="0">
                <a:solidFill>
                  <a:srgbClr val="FF0000"/>
                </a:solidFill>
              </a:rPr>
              <a:t>expert de domaine </a:t>
            </a:r>
            <a:r>
              <a:rPr lang="fr-FR" dirty="0"/>
              <a:t>si elle possède une connaissance approfondie (des faits et des règles) et une forte expérience pratique dans un domaine particulier</a:t>
            </a:r>
          </a:p>
          <a:p>
            <a:r>
              <a:rPr lang="fr-FR" dirty="0"/>
              <a:t>En général, un expert </a:t>
            </a:r>
            <a:r>
              <a:rPr lang="fr-FR" dirty="0">
                <a:solidFill>
                  <a:srgbClr val="FF0000"/>
                </a:solidFill>
              </a:rPr>
              <a:t>est une personne compétente qui peut faire des choses que les autres ne peuvent pas faire</a:t>
            </a:r>
          </a:p>
          <a:p>
            <a:r>
              <a:rPr lang="fr-FR" dirty="0"/>
              <a:t>Il doit être:</a:t>
            </a:r>
          </a:p>
          <a:p>
            <a:pPr lvl="1"/>
            <a:r>
              <a:rPr lang="fr-FR" dirty="0"/>
              <a:t>capable de communiquer ses connaissances</a:t>
            </a:r>
          </a:p>
          <a:p>
            <a:pPr lvl="1"/>
            <a:r>
              <a:rPr lang="fr-FR" dirty="0"/>
              <a:t>capable de réfléchir à ses propres connaissances et raisonnements internes</a:t>
            </a:r>
          </a:p>
          <a:p>
            <a:pPr lvl="1"/>
            <a:r>
              <a:rPr lang="fr-FR" dirty="0"/>
              <a:t>capable de participer et de consacrer beaucoup de temps au projet</a:t>
            </a:r>
          </a:p>
          <a:p>
            <a:pPr lvl="1"/>
            <a:endParaRPr lang="fr-FR" dirty="0"/>
          </a:p>
          <a:p>
            <a:r>
              <a:rPr lang="fr-FR" dirty="0"/>
              <a:t>Membre le plus important de l'équipe de développement du système expert</a:t>
            </a:r>
            <a:endParaRPr lang="fr-CD" dirty="0"/>
          </a:p>
        </p:txBody>
      </p:sp>
    </p:spTree>
    <p:extLst>
      <p:ext uri="{BB962C8B-B14F-4D97-AF65-F5344CB8AC3E}">
        <p14:creationId xmlns:p14="http://schemas.microsoft.com/office/powerpoint/2010/main" val="352815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640-1EAA-D9E1-C112-4D7A12F44D3A}"/>
              </a:ext>
            </a:extLst>
          </p:cNvPr>
          <p:cNvSpPr>
            <a:spLocks noGrp="1"/>
          </p:cNvSpPr>
          <p:nvPr>
            <p:ph type="title"/>
          </p:nvPr>
        </p:nvSpPr>
        <p:spPr/>
        <p:txBody>
          <a:bodyPr/>
          <a:lstStyle/>
          <a:p>
            <a:r>
              <a:rPr lang="fr-FR" dirty="0"/>
              <a:t>Ingénieur des connaissances</a:t>
            </a:r>
            <a:endParaRPr lang="fr-CD" dirty="0"/>
          </a:p>
        </p:txBody>
      </p:sp>
      <p:sp>
        <p:nvSpPr>
          <p:cNvPr id="3" name="Content Placeholder 2">
            <a:extLst>
              <a:ext uri="{FF2B5EF4-FFF2-40B4-BE49-F238E27FC236}">
                <a16:creationId xmlns:a16="http://schemas.microsoft.com/office/drawing/2014/main" id="{8A3BB1D3-D15D-5291-24F3-C48757CB9A8B}"/>
              </a:ext>
            </a:extLst>
          </p:cNvPr>
          <p:cNvSpPr>
            <a:spLocks noGrp="1"/>
          </p:cNvSpPr>
          <p:nvPr>
            <p:ph idx="1"/>
          </p:nvPr>
        </p:nvSpPr>
        <p:spPr>
          <a:xfrm>
            <a:off x="838200" y="1690688"/>
            <a:ext cx="10515600" cy="4802187"/>
          </a:xfrm>
        </p:spPr>
        <p:txBody>
          <a:bodyPr>
            <a:normAutofit fontScale="92500" lnSpcReduction="10000"/>
          </a:bodyPr>
          <a:lstStyle/>
          <a:p>
            <a:pPr algn="just"/>
            <a:r>
              <a:rPr lang="fr-FR" dirty="0"/>
              <a:t>Quelqu'un capable de concevoir, de construire et de tester un système expert.</a:t>
            </a:r>
          </a:p>
          <a:p>
            <a:pPr algn="just"/>
            <a:r>
              <a:rPr lang="fr-FR" dirty="0"/>
              <a:t>Elle interroge </a:t>
            </a:r>
            <a:r>
              <a:rPr lang="fr-FR" dirty="0">
                <a:solidFill>
                  <a:srgbClr val="FF0000"/>
                </a:solidFill>
              </a:rPr>
              <a:t>l'expert du domaine </a:t>
            </a:r>
            <a:r>
              <a:rPr lang="fr-FR" dirty="0"/>
              <a:t>pour savoir comment un problème particulier est résolu.</a:t>
            </a:r>
          </a:p>
          <a:p>
            <a:pPr algn="just"/>
            <a:r>
              <a:rPr lang="fr-FR" dirty="0"/>
              <a:t>Détermine les méthodes de raisonnement utilisées par l'expert pour traiter les </a:t>
            </a:r>
            <a:r>
              <a:rPr lang="fr-FR" dirty="0">
                <a:solidFill>
                  <a:srgbClr val="FF0000"/>
                </a:solidFill>
              </a:rPr>
              <a:t>faits et les règles </a:t>
            </a:r>
            <a:r>
              <a:rPr lang="fr-FR" dirty="0"/>
              <a:t>et décide de la manière de les représenter dans le système expert</a:t>
            </a:r>
          </a:p>
          <a:p>
            <a:pPr algn="just"/>
            <a:r>
              <a:rPr lang="fr-FR" dirty="0"/>
              <a:t>Ils choisissent un logiciel de développement ou un </a:t>
            </a:r>
            <a:r>
              <a:rPr lang="fr-FR" dirty="0" err="1"/>
              <a:t>shell</a:t>
            </a:r>
            <a:r>
              <a:rPr lang="fr-FR" dirty="0"/>
              <a:t> de système expert.</a:t>
            </a:r>
          </a:p>
          <a:p>
            <a:pPr algn="just"/>
            <a:r>
              <a:rPr lang="fr-FR" dirty="0"/>
              <a:t>Il est responsable du test, de la révision et de l'intégration du système expert sur le lieu de travail. </a:t>
            </a:r>
          </a:p>
          <a:p>
            <a:pPr algn="just"/>
            <a:r>
              <a:rPr lang="fr-FR" dirty="0"/>
              <a:t>Travaille en étroite collaboration avec </a:t>
            </a:r>
            <a:r>
              <a:rPr lang="fr-FR" dirty="0">
                <a:solidFill>
                  <a:srgbClr val="FF0000"/>
                </a:solidFill>
              </a:rPr>
              <a:t>l'expert du domaine </a:t>
            </a:r>
            <a:r>
              <a:rPr lang="fr-FR" dirty="0"/>
              <a:t>et </a:t>
            </a:r>
            <a:r>
              <a:rPr lang="fr-FR" dirty="0">
                <a:solidFill>
                  <a:srgbClr val="FF0000"/>
                </a:solidFill>
              </a:rPr>
              <a:t>l'utilisateur final</a:t>
            </a:r>
            <a:r>
              <a:rPr lang="fr-FR" dirty="0"/>
              <a:t>.</a:t>
            </a:r>
            <a:endParaRPr lang="fr-CD" dirty="0"/>
          </a:p>
        </p:txBody>
      </p:sp>
    </p:spTree>
    <p:extLst>
      <p:ext uri="{BB962C8B-B14F-4D97-AF65-F5344CB8AC3E}">
        <p14:creationId xmlns:p14="http://schemas.microsoft.com/office/powerpoint/2010/main" val="3824358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E765-9B7C-B99F-E003-7DF6D617365B}"/>
              </a:ext>
            </a:extLst>
          </p:cNvPr>
          <p:cNvSpPr>
            <a:spLocks noGrp="1"/>
          </p:cNvSpPr>
          <p:nvPr>
            <p:ph type="title"/>
          </p:nvPr>
        </p:nvSpPr>
        <p:spPr/>
        <p:txBody>
          <a:bodyPr/>
          <a:lstStyle/>
          <a:p>
            <a:r>
              <a:rPr lang="fr-FR" dirty="0"/>
              <a:t>Programmeur</a:t>
            </a:r>
            <a:endParaRPr lang="fr-CD" dirty="0"/>
          </a:p>
        </p:txBody>
      </p:sp>
      <p:sp>
        <p:nvSpPr>
          <p:cNvPr id="3" name="Content Placeholder 2">
            <a:extLst>
              <a:ext uri="{FF2B5EF4-FFF2-40B4-BE49-F238E27FC236}">
                <a16:creationId xmlns:a16="http://schemas.microsoft.com/office/drawing/2014/main" id="{A6CC9A58-C85C-A0B6-C358-877C968BED38}"/>
              </a:ext>
            </a:extLst>
          </p:cNvPr>
          <p:cNvSpPr>
            <a:spLocks noGrp="1"/>
          </p:cNvSpPr>
          <p:nvPr>
            <p:ph idx="1"/>
          </p:nvPr>
        </p:nvSpPr>
        <p:spPr/>
        <p:txBody>
          <a:bodyPr>
            <a:normAutofit/>
          </a:bodyPr>
          <a:lstStyle/>
          <a:p>
            <a:pPr algn="just"/>
            <a:r>
              <a:rPr lang="fr-FR" dirty="0"/>
              <a:t>Personne responsable de la programmation proprement dite, </a:t>
            </a:r>
          </a:p>
          <a:p>
            <a:pPr lvl="1" algn="just"/>
            <a:r>
              <a:rPr lang="fr-FR" dirty="0">
                <a:solidFill>
                  <a:srgbClr val="FF0000"/>
                </a:solidFill>
              </a:rPr>
              <a:t>décrivant la connaissance du domaine en termes compréhensibles par un ordinateur</a:t>
            </a:r>
            <a:r>
              <a:rPr lang="fr-FR" dirty="0"/>
              <a:t>.</a:t>
            </a:r>
          </a:p>
          <a:p>
            <a:pPr algn="just"/>
            <a:r>
              <a:rPr lang="fr-FR" dirty="0"/>
              <a:t>Nécessite des compétences en programmation symbolique :</a:t>
            </a:r>
          </a:p>
          <a:p>
            <a:pPr lvl="1" algn="just"/>
            <a:r>
              <a:rPr lang="fr-FR" dirty="0"/>
              <a:t>Exemple: LISP, Prolog...</a:t>
            </a:r>
          </a:p>
          <a:p>
            <a:pPr algn="just"/>
            <a:r>
              <a:rPr lang="fr-FR" dirty="0"/>
              <a:t>Nécessite une expérience des systèmes experts en </a:t>
            </a:r>
            <a:r>
              <a:rPr lang="fr-FR" dirty="0" err="1"/>
              <a:t>shell</a:t>
            </a:r>
            <a:r>
              <a:rPr lang="fr-FR" dirty="0"/>
              <a:t> :</a:t>
            </a:r>
          </a:p>
          <a:p>
            <a:pPr lvl="1" algn="just"/>
            <a:r>
              <a:rPr lang="fr-FR" dirty="0"/>
              <a:t>Exemple: CLIPS, </a:t>
            </a:r>
            <a:r>
              <a:rPr lang="fr-FR" dirty="0" err="1"/>
              <a:t>Experta</a:t>
            </a:r>
            <a:r>
              <a:rPr lang="fr-FR" dirty="0"/>
              <a:t>...</a:t>
            </a:r>
          </a:p>
          <a:p>
            <a:pPr algn="just"/>
            <a:r>
              <a:rPr lang="fr-FR" dirty="0"/>
              <a:t>Expérience en informatique classique dans les langages de langages de programmation :</a:t>
            </a:r>
          </a:p>
          <a:p>
            <a:pPr lvl="1" algn="just"/>
            <a:r>
              <a:rPr lang="fr-FR" dirty="0"/>
              <a:t>Exemple: C, Pascal, FORTRAN, C+, Java, Python...</a:t>
            </a:r>
            <a:endParaRPr lang="fr-CD" dirty="0"/>
          </a:p>
        </p:txBody>
      </p:sp>
    </p:spTree>
    <p:extLst>
      <p:ext uri="{BB962C8B-B14F-4D97-AF65-F5344CB8AC3E}">
        <p14:creationId xmlns:p14="http://schemas.microsoft.com/office/powerpoint/2010/main" val="222132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1A03-BDA3-FFAC-A6FF-8354ECBA7363}"/>
              </a:ext>
            </a:extLst>
          </p:cNvPr>
          <p:cNvSpPr>
            <a:spLocks noGrp="1"/>
          </p:cNvSpPr>
          <p:nvPr>
            <p:ph type="title"/>
          </p:nvPr>
        </p:nvSpPr>
        <p:spPr>
          <a:xfrm>
            <a:off x="264459" y="203762"/>
            <a:ext cx="10515600" cy="665816"/>
          </a:xfrm>
        </p:spPr>
        <p:txBody>
          <a:bodyPr>
            <a:normAutofit fontScale="90000"/>
          </a:bodyPr>
          <a:lstStyle/>
          <a:p>
            <a:r>
              <a:rPr lang="fr-FR" dirty="0"/>
              <a:t>Chef de projet</a:t>
            </a:r>
            <a:endParaRPr lang="fr-CD" dirty="0"/>
          </a:p>
        </p:txBody>
      </p:sp>
      <p:sp>
        <p:nvSpPr>
          <p:cNvPr id="3" name="Content Placeholder 2">
            <a:extLst>
              <a:ext uri="{FF2B5EF4-FFF2-40B4-BE49-F238E27FC236}">
                <a16:creationId xmlns:a16="http://schemas.microsoft.com/office/drawing/2014/main" id="{7BA110C2-7A4C-79A8-85A3-7B0C28396534}"/>
              </a:ext>
            </a:extLst>
          </p:cNvPr>
          <p:cNvSpPr>
            <a:spLocks noGrp="1"/>
          </p:cNvSpPr>
          <p:nvPr>
            <p:ph idx="1"/>
          </p:nvPr>
        </p:nvSpPr>
        <p:spPr>
          <a:xfrm>
            <a:off x="461682" y="1057835"/>
            <a:ext cx="10515600" cy="2441295"/>
          </a:xfrm>
        </p:spPr>
        <p:txBody>
          <a:bodyPr>
            <a:normAutofit/>
          </a:bodyPr>
          <a:lstStyle/>
          <a:p>
            <a:pPr algn="just"/>
            <a:r>
              <a:rPr lang="fr-FR" dirty="0"/>
              <a:t>Chef de l'équipe de développement d'un système expert</a:t>
            </a:r>
          </a:p>
          <a:p>
            <a:pPr algn="just"/>
            <a:r>
              <a:rPr lang="fr-FR" dirty="0"/>
              <a:t>Responsable du maintien du projet sur la bonne voie</a:t>
            </a:r>
          </a:p>
          <a:p>
            <a:pPr algn="just"/>
            <a:r>
              <a:rPr lang="fr-FR" dirty="0"/>
              <a:t>Veille à ce que tous les produits livrables et toutes les étapes soient respectés</a:t>
            </a:r>
          </a:p>
          <a:p>
            <a:pPr algn="just"/>
            <a:r>
              <a:rPr lang="fr-FR" dirty="0"/>
              <a:t>Interagit avec tous les autres membres de l'équipe</a:t>
            </a:r>
            <a:endParaRPr lang="fr-CD" dirty="0"/>
          </a:p>
        </p:txBody>
      </p:sp>
      <p:pic>
        <p:nvPicPr>
          <p:cNvPr id="1026" name="Picture 2" descr="1,900+ Black Project Manager Stock Photos, Pictures &amp; Royalty-Free Images -  iStock | Black laptop">
            <a:extLst>
              <a:ext uri="{FF2B5EF4-FFF2-40B4-BE49-F238E27FC236}">
                <a16:creationId xmlns:a16="http://schemas.microsoft.com/office/drawing/2014/main" id="{5D9C7E0A-BAEB-05F8-A0A3-36BDC86F5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533" y="3927850"/>
            <a:ext cx="3604933" cy="272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22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F565-6549-CCA3-FFF8-11C6348925B7}"/>
              </a:ext>
            </a:extLst>
          </p:cNvPr>
          <p:cNvSpPr>
            <a:spLocks noGrp="1"/>
          </p:cNvSpPr>
          <p:nvPr>
            <p:ph type="title"/>
          </p:nvPr>
        </p:nvSpPr>
        <p:spPr/>
        <p:txBody>
          <a:bodyPr/>
          <a:lstStyle/>
          <a:p>
            <a:r>
              <a:rPr lang="fr-FR" dirty="0"/>
              <a:t>Utilisateur final</a:t>
            </a:r>
            <a:endParaRPr lang="fr-CD" dirty="0"/>
          </a:p>
        </p:txBody>
      </p:sp>
      <p:sp>
        <p:nvSpPr>
          <p:cNvPr id="3" name="Content Placeholder 2">
            <a:extLst>
              <a:ext uri="{FF2B5EF4-FFF2-40B4-BE49-F238E27FC236}">
                <a16:creationId xmlns:a16="http://schemas.microsoft.com/office/drawing/2014/main" id="{01617160-A21D-C0A6-A324-86198D73211D}"/>
              </a:ext>
            </a:extLst>
          </p:cNvPr>
          <p:cNvSpPr>
            <a:spLocks noGrp="1"/>
          </p:cNvSpPr>
          <p:nvPr>
            <p:ph idx="1"/>
          </p:nvPr>
        </p:nvSpPr>
        <p:spPr/>
        <p:txBody>
          <a:bodyPr/>
          <a:lstStyle/>
          <a:p>
            <a:pPr algn="just"/>
            <a:r>
              <a:rPr lang="fr-FR" dirty="0"/>
              <a:t>Personne qui utilise le système expert lorsqu'il est développé</a:t>
            </a:r>
          </a:p>
          <a:p>
            <a:pPr algn="just"/>
            <a:endParaRPr lang="fr-FR" dirty="0"/>
          </a:p>
          <a:p>
            <a:pPr algn="just"/>
            <a:r>
              <a:rPr lang="fr-FR" dirty="0"/>
              <a:t>L'utilisateur doit en fin de compte être :</a:t>
            </a:r>
          </a:p>
          <a:p>
            <a:pPr lvl="1" algn="just"/>
            <a:r>
              <a:rPr lang="fr-FR" dirty="0"/>
              <a:t>Avoir confiance dans les performances du système expert</a:t>
            </a:r>
          </a:p>
          <a:p>
            <a:pPr lvl="1" algn="just"/>
            <a:r>
              <a:rPr lang="fr-FR" dirty="0"/>
              <a:t>Se sentir à l'aise en l'utilisant</a:t>
            </a:r>
          </a:p>
          <a:p>
            <a:pPr lvl="1" algn="just"/>
            <a:endParaRPr lang="fr-FR" dirty="0"/>
          </a:p>
          <a:p>
            <a:pPr algn="just"/>
            <a:r>
              <a:rPr lang="fr-FR" dirty="0"/>
              <a:t>La conception de l'interface utilisateur est essentielle à la réussite du projet</a:t>
            </a:r>
          </a:p>
          <a:p>
            <a:pPr lvl="1" algn="just"/>
            <a:r>
              <a:rPr lang="fr-FR" dirty="0"/>
              <a:t>La contribution de l'utilisateur peut être cruciale</a:t>
            </a:r>
            <a:endParaRPr lang="fr-CD" dirty="0"/>
          </a:p>
        </p:txBody>
      </p:sp>
    </p:spTree>
    <p:extLst>
      <p:ext uri="{BB962C8B-B14F-4D97-AF65-F5344CB8AC3E}">
        <p14:creationId xmlns:p14="http://schemas.microsoft.com/office/powerpoint/2010/main" val="560927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D11D-488E-A061-826A-B2559E5513AB}"/>
              </a:ext>
            </a:extLst>
          </p:cNvPr>
          <p:cNvSpPr>
            <a:spLocks noGrp="1"/>
          </p:cNvSpPr>
          <p:nvPr>
            <p:ph type="title"/>
          </p:nvPr>
        </p:nvSpPr>
        <p:spPr>
          <a:xfrm>
            <a:off x="838200" y="2766218"/>
            <a:ext cx="10515600" cy="1325563"/>
          </a:xfrm>
        </p:spPr>
        <p:txBody>
          <a:bodyPr/>
          <a:lstStyle/>
          <a:p>
            <a:pPr algn="ctr"/>
            <a:r>
              <a:rPr lang="fr-FR" dirty="0"/>
              <a:t>Acquisition et ingénierie des connaissances</a:t>
            </a:r>
            <a:endParaRPr lang="fr-CD" dirty="0"/>
          </a:p>
        </p:txBody>
      </p:sp>
    </p:spTree>
    <p:extLst>
      <p:ext uri="{BB962C8B-B14F-4D97-AF65-F5344CB8AC3E}">
        <p14:creationId xmlns:p14="http://schemas.microsoft.com/office/powerpoint/2010/main" val="364395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2103-3D91-5CED-4769-319D3DD7482E}"/>
              </a:ext>
            </a:extLst>
          </p:cNvPr>
          <p:cNvSpPr>
            <a:spLocks noGrp="1"/>
          </p:cNvSpPr>
          <p:nvPr>
            <p:ph type="title"/>
          </p:nvPr>
        </p:nvSpPr>
        <p:spPr>
          <a:xfrm>
            <a:off x="255495" y="185832"/>
            <a:ext cx="10515600" cy="638922"/>
          </a:xfrm>
        </p:spPr>
        <p:txBody>
          <a:bodyPr>
            <a:normAutofit fontScale="90000"/>
          </a:bodyPr>
          <a:lstStyle/>
          <a:p>
            <a:r>
              <a:rPr lang="fr-CD" dirty="0"/>
              <a:t>Acquisition de connaissances</a:t>
            </a:r>
          </a:p>
        </p:txBody>
      </p:sp>
      <p:sp>
        <p:nvSpPr>
          <p:cNvPr id="3" name="Content Placeholder 2">
            <a:extLst>
              <a:ext uri="{FF2B5EF4-FFF2-40B4-BE49-F238E27FC236}">
                <a16:creationId xmlns:a16="http://schemas.microsoft.com/office/drawing/2014/main" id="{7ADBC362-5DBE-4A60-6A69-E9AE2F841962}"/>
              </a:ext>
            </a:extLst>
          </p:cNvPr>
          <p:cNvSpPr>
            <a:spLocks noGrp="1"/>
          </p:cNvSpPr>
          <p:nvPr>
            <p:ph idx="1"/>
          </p:nvPr>
        </p:nvSpPr>
        <p:spPr>
          <a:xfrm>
            <a:off x="407895" y="1054660"/>
            <a:ext cx="10515600" cy="5617508"/>
          </a:xfrm>
        </p:spPr>
        <p:txBody>
          <a:bodyPr>
            <a:normAutofit lnSpcReduction="10000"/>
          </a:bodyPr>
          <a:lstStyle/>
          <a:p>
            <a:pPr algn="just"/>
            <a:r>
              <a:rPr lang="fr-FR" dirty="0"/>
              <a:t>L'extraction et la formulation de connaissances provenant de diverses sources, en particulier d'</a:t>
            </a:r>
            <a:r>
              <a:rPr lang="fr-FR" dirty="0">
                <a:solidFill>
                  <a:srgbClr val="FF0000"/>
                </a:solidFill>
              </a:rPr>
              <a:t>experts humains</a:t>
            </a:r>
            <a:r>
              <a:rPr lang="fr-FR" dirty="0"/>
              <a:t> </a:t>
            </a:r>
          </a:p>
          <a:p>
            <a:pPr lvl="1" algn="just"/>
            <a:r>
              <a:rPr lang="fr-FR" dirty="0"/>
              <a:t>Prend environ 60 à 70 % du temps de développement d'un système expert.</a:t>
            </a:r>
          </a:p>
          <a:p>
            <a:pPr algn="just"/>
            <a:r>
              <a:rPr lang="fr-FR" dirty="0"/>
              <a:t>Experts humains : </a:t>
            </a:r>
          </a:p>
          <a:p>
            <a:pPr lvl="1" algn="just"/>
            <a:r>
              <a:rPr lang="fr-FR" dirty="0"/>
              <a:t>Médecins, avocats, ingénieurs, analystes en investissement</a:t>
            </a:r>
          </a:p>
          <a:p>
            <a:pPr algn="just"/>
            <a:r>
              <a:rPr lang="fr-FR" dirty="0"/>
              <a:t>Autres sources : </a:t>
            </a:r>
          </a:p>
          <a:p>
            <a:pPr lvl="1" algn="just"/>
            <a:r>
              <a:rPr lang="fr-FR" dirty="0"/>
              <a:t>Documents multimédias, manuels, bases de données, rapports de recherche et Internet.</a:t>
            </a:r>
          </a:p>
          <a:p>
            <a:pPr algn="just"/>
            <a:r>
              <a:rPr lang="fr-FR" dirty="0"/>
              <a:t>Les informations à recueillir sont typiques :</a:t>
            </a:r>
          </a:p>
          <a:p>
            <a:pPr lvl="1" algn="just"/>
            <a:r>
              <a:rPr lang="fr-FR" dirty="0"/>
              <a:t>Vocabulaire ou jargon</a:t>
            </a:r>
          </a:p>
          <a:p>
            <a:pPr lvl="1" algn="just"/>
            <a:r>
              <a:rPr lang="fr-FR" dirty="0"/>
              <a:t>Concepts et faits généraux</a:t>
            </a:r>
          </a:p>
          <a:p>
            <a:pPr lvl="1" algn="just"/>
            <a:r>
              <a:rPr lang="fr-FR" dirty="0"/>
              <a:t>Les problèmes qui se posent couramment, les solutions aux problèmes qui se posent</a:t>
            </a:r>
          </a:p>
          <a:p>
            <a:pPr lvl="1" algn="just"/>
            <a:r>
              <a:rPr lang="fr-FR" dirty="0"/>
              <a:t>Compétences pour résoudre des problèmes particuliers</a:t>
            </a:r>
            <a:endParaRPr lang="fr-CD" dirty="0"/>
          </a:p>
        </p:txBody>
      </p:sp>
    </p:spTree>
    <p:extLst>
      <p:ext uri="{BB962C8B-B14F-4D97-AF65-F5344CB8AC3E}">
        <p14:creationId xmlns:p14="http://schemas.microsoft.com/office/powerpoint/2010/main" val="201453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95C7-EDF0-8E9F-9A52-CCFBB29B391D}"/>
              </a:ext>
            </a:extLst>
          </p:cNvPr>
          <p:cNvSpPr>
            <a:spLocks noGrp="1"/>
          </p:cNvSpPr>
          <p:nvPr>
            <p:ph type="title"/>
          </p:nvPr>
        </p:nvSpPr>
        <p:spPr>
          <a:xfrm>
            <a:off x="318247" y="330199"/>
            <a:ext cx="10515600" cy="701675"/>
          </a:xfrm>
        </p:spPr>
        <p:txBody>
          <a:bodyPr>
            <a:normAutofit fontScale="90000"/>
          </a:bodyPr>
          <a:lstStyle/>
          <a:p>
            <a:r>
              <a:rPr lang="fr-FR" dirty="0"/>
              <a:t>Acquisition de connaissances auprès d'un expert</a:t>
            </a:r>
            <a:endParaRPr lang="fr-CD" dirty="0"/>
          </a:p>
        </p:txBody>
      </p:sp>
      <p:sp>
        <p:nvSpPr>
          <p:cNvPr id="3" name="Content Placeholder 2">
            <a:extLst>
              <a:ext uri="{FF2B5EF4-FFF2-40B4-BE49-F238E27FC236}">
                <a16:creationId xmlns:a16="http://schemas.microsoft.com/office/drawing/2014/main" id="{B27ACD19-6B68-D785-10A2-52B9D6F81A55}"/>
              </a:ext>
            </a:extLst>
          </p:cNvPr>
          <p:cNvSpPr>
            <a:spLocks noGrp="1"/>
          </p:cNvSpPr>
          <p:nvPr>
            <p:ph idx="1"/>
          </p:nvPr>
        </p:nvSpPr>
        <p:spPr>
          <a:xfrm>
            <a:off x="551329" y="1422213"/>
            <a:ext cx="10515600" cy="4351338"/>
          </a:xfrm>
        </p:spPr>
        <p:txBody>
          <a:bodyPr>
            <a:normAutofit fontScale="85000" lnSpcReduction="20000"/>
          </a:bodyPr>
          <a:lstStyle/>
          <a:p>
            <a:pPr algn="just"/>
            <a:r>
              <a:rPr lang="fr-FR" dirty="0"/>
              <a:t>Le processus d'acquisition des connaissances comprend généralement trois étapes principales </a:t>
            </a:r>
          </a:p>
          <a:p>
            <a:pPr marL="914400" lvl="1" indent="-457200" algn="just">
              <a:buAutoNum type="arabicPeriod"/>
            </a:pPr>
            <a:r>
              <a:rPr lang="fr-FR" dirty="0"/>
              <a:t>L'</a:t>
            </a:r>
            <a:r>
              <a:rPr lang="fr-FR" dirty="0">
                <a:solidFill>
                  <a:srgbClr val="FF0000"/>
                </a:solidFill>
              </a:rPr>
              <a:t>élicitation</a:t>
            </a:r>
            <a:r>
              <a:rPr lang="fr-FR" dirty="0"/>
              <a:t> (</a:t>
            </a:r>
            <a:r>
              <a:rPr lang="fr-FR" b="0" i="0" dirty="0">
                <a:solidFill>
                  <a:srgbClr val="040C28"/>
                </a:solidFill>
                <a:effectLst/>
                <a:latin typeface="Google Sans"/>
              </a:rPr>
              <a:t>Action d'aider un expert à formaliser ses connaissances pour permettre de les sauvegarder ou de les partager</a:t>
            </a:r>
            <a:r>
              <a:rPr lang="fr-FR" dirty="0"/>
              <a:t>) </a:t>
            </a:r>
            <a:r>
              <a:rPr lang="fr-FR" dirty="0">
                <a:solidFill>
                  <a:srgbClr val="FF0000"/>
                </a:solidFill>
              </a:rPr>
              <a:t>des connaissances </a:t>
            </a:r>
            <a:r>
              <a:rPr lang="fr-FR" dirty="0"/>
              <a:t>est l'interaction entre </a:t>
            </a:r>
            <a:r>
              <a:rPr lang="fr-FR" dirty="0">
                <a:solidFill>
                  <a:srgbClr val="FF0000"/>
                </a:solidFill>
              </a:rPr>
              <a:t>l'expert et l'ingénieur des connaissances</a:t>
            </a:r>
            <a:r>
              <a:rPr lang="fr-FR" dirty="0"/>
              <a:t>/le programme afin d'obtenir les connaissances de l'expert d'une manière systématique.</a:t>
            </a:r>
          </a:p>
          <a:p>
            <a:pPr marL="914400" lvl="1" indent="-457200" algn="just">
              <a:buAutoNum type="arabicPeriod"/>
            </a:pPr>
            <a:r>
              <a:rPr lang="fr-FR" dirty="0"/>
              <a:t>Les connaissances ainsi obtenues sont généralement stockées dans une forme de représentation intermédiaire conviviale pour l'homme. </a:t>
            </a:r>
          </a:p>
          <a:p>
            <a:pPr marL="914400" lvl="1" indent="-457200" algn="just">
              <a:buAutoNum type="arabicPeriod"/>
            </a:pPr>
            <a:r>
              <a:rPr lang="fr-FR" dirty="0">
                <a:solidFill>
                  <a:srgbClr val="FF0000"/>
                </a:solidFill>
              </a:rPr>
              <a:t>Ingénierie des connaissances </a:t>
            </a:r>
            <a:r>
              <a:rPr lang="fr-FR" dirty="0"/>
              <a:t>: La représentation intermédiaire des connaissances est ensuite compilée sous une forme exécutable (par exemple, des règles de production) que le moteur d'inférence peut traiter. </a:t>
            </a:r>
          </a:p>
          <a:p>
            <a:pPr marL="914400" lvl="1" indent="-457200" algn="just">
              <a:buAutoNum type="arabicPeriod"/>
            </a:pPr>
            <a:endParaRPr lang="fr-FR" dirty="0"/>
          </a:p>
          <a:p>
            <a:pPr algn="just"/>
            <a:r>
              <a:rPr lang="fr-FR" dirty="0"/>
              <a:t>De nombreuses itérations de ces étapes sont possibles</a:t>
            </a:r>
          </a:p>
          <a:p>
            <a:pPr algn="just"/>
            <a:r>
              <a:rPr lang="fr-FR" dirty="0"/>
              <a:t>Il s'agit d'un processus qui prend beaucoup de temps, et les </a:t>
            </a:r>
            <a:r>
              <a:rPr lang="fr-FR" dirty="0">
                <a:solidFill>
                  <a:srgbClr val="FF0000"/>
                </a:solidFill>
              </a:rPr>
              <a:t>techniques automatisées d'élicitation des connaissances </a:t>
            </a:r>
            <a:r>
              <a:rPr lang="fr-FR" dirty="0"/>
              <a:t>et </a:t>
            </a:r>
            <a:r>
              <a:rPr lang="fr-FR" dirty="0">
                <a:solidFill>
                  <a:srgbClr val="FF0000"/>
                </a:solidFill>
              </a:rPr>
              <a:t>d'apprentissage automatique </a:t>
            </a:r>
            <a:r>
              <a:rPr lang="fr-FR" dirty="0"/>
              <a:t>sont des alternatives modernes de plus en plus courantes. </a:t>
            </a:r>
            <a:endParaRPr lang="fr-CD" dirty="0"/>
          </a:p>
        </p:txBody>
      </p:sp>
    </p:spTree>
    <p:extLst>
      <p:ext uri="{BB962C8B-B14F-4D97-AF65-F5344CB8AC3E}">
        <p14:creationId xmlns:p14="http://schemas.microsoft.com/office/powerpoint/2010/main" val="403098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5380-E38D-EEB4-B946-F5021D4D5DDD}"/>
              </a:ext>
            </a:extLst>
          </p:cNvPr>
          <p:cNvSpPr>
            <a:spLocks noGrp="1"/>
          </p:cNvSpPr>
          <p:nvPr>
            <p:ph type="title"/>
          </p:nvPr>
        </p:nvSpPr>
        <p:spPr>
          <a:xfrm>
            <a:off x="336176" y="383987"/>
            <a:ext cx="10515600" cy="594099"/>
          </a:xfrm>
        </p:spPr>
        <p:txBody>
          <a:bodyPr>
            <a:normAutofit fontScale="90000"/>
          </a:bodyPr>
          <a:lstStyle/>
          <a:p>
            <a:r>
              <a:rPr lang="fr-FR" dirty="0"/>
              <a:t>Saisir les connaissances tacites/implicites</a:t>
            </a:r>
            <a:endParaRPr lang="fr-CD" dirty="0"/>
          </a:p>
        </p:txBody>
      </p:sp>
      <p:sp>
        <p:nvSpPr>
          <p:cNvPr id="3" name="Content Placeholder 2">
            <a:extLst>
              <a:ext uri="{FF2B5EF4-FFF2-40B4-BE49-F238E27FC236}">
                <a16:creationId xmlns:a16="http://schemas.microsoft.com/office/drawing/2014/main" id="{5C17A320-C55F-9A5D-6A52-C377F7378831}"/>
              </a:ext>
            </a:extLst>
          </p:cNvPr>
          <p:cNvSpPr>
            <a:spLocks noGrp="1"/>
          </p:cNvSpPr>
          <p:nvPr>
            <p:ph idx="1"/>
          </p:nvPr>
        </p:nvSpPr>
        <p:spPr>
          <a:xfrm>
            <a:off x="488576" y="1189131"/>
            <a:ext cx="10515600" cy="5284882"/>
          </a:xfrm>
        </p:spPr>
        <p:txBody>
          <a:bodyPr>
            <a:normAutofit fontScale="85000" lnSpcReduction="20000"/>
          </a:bodyPr>
          <a:lstStyle/>
          <a:p>
            <a:pPr algn="just"/>
            <a:r>
              <a:rPr lang="fr-FR" dirty="0"/>
              <a:t>L'un des problèmes que les ingénieurs de la connaissance rencontrent souvent est que </a:t>
            </a:r>
            <a:r>
              <a:rPr lang="fr-FR" dirty="0">
                <a:solidFill>
                  <a:srgbClr val="FF0000"/>
                </a:solidFill>
              </a:rPr>
              <a:t>les experts humains utilisent des connaissances tacites/implicites </a:t>
            </a:r>
            <a:r>
              <a:rPr lang="fr-FR" dirty="0"/>
              <a:t>(par exemple, des connaissances procédurales) qui sont difficiles à saisir.</a:t>
            </a:r>
          </a:p>
          <a:p>
            <a:pPr algn="just"/>
            <a:r>
              <a:rPr lang="fr-FR" dirty="0"/>
              <a:t>Il existe plusieurs techniques utiles pour acquérir ces connaissances :</a:t>
            </a:r>
          </a:p>
          <a:p>
            <a:pPr marL="914400" lvl="1" indent="-457200" algn="just">
              <a:buAutoNum type="arabicPeriod"/>
            </a:pPr>
            <a:r>
              <a:rPr lang="fr-FR" b="1" dirty="0">
                <a:solidFill>
                  <a:srgbClr val="FF0000"/>
                </a:solidFill>
              </a:rPr>
              <a:t>Analyse du protocole </a:t>
            </a:r>
            <a:r>
              <a:rPr lang="fr-FR" dirty="0"/>
              <a:t>: </a:t>
            </a:r>
          </a:p>
          <a:p>
            <a:pPr lvl="2" algn="just"/>
            <a:r>
              <a:rPr lang="fr-FR" dirty="0"/>
              <a:t>Enregistrez l'expert en train de réfléchir à haute voix pendant qu'il joue son rôle et analysez-le par la suite. </a:t>
            </a:r>
          </a:p>
          <a:p>
            <a:pPr lvl="2" algn="just"/>
            <a:r>
              <a:rPr lang="fr-FR" dirty="0"/>
              <a:t>Décomposez leur protocole/compte-rendu en unités atomiques de pensée les plus petites et laissez-les s'exprimer.</a:t>
            </a:r>
          </a:p>
          <a:p>
            <a:pPr marL="457200" lvl="1" indent="0" algn="just">
              <a:buNone/>
            </a:pPr>
            <a:r>
              <a:rPr lang="fr-FR" b="1" dirty="0">
                <a:solidFill>
                  <a:srgbClr val="FF0000"/>
                </a:solidFill>
              </a:rPr>
              <a:t>2. Observation des participants </a:t>
            </a:r>
            <a:r>
              <a:rPr lang="fr-FR" dirty="0"/>
              <a:t>: </a:t>
            </a:r>
          </a:p>
          <a:p>
            <a:pPr lvl="2" algn="just"/>
            <a:r>
              <a:rPr lang="fr-FR" dirty="0"/>
              <a:t>L'ingénieur des connaissances acquiert des connaissances tacites par le biais d'une expérience pratique du domaine avec l'expert.</a:t>
            </a:r>
          </a:p>
          <a:p>
            <a:pPr marL="457200" lvl="1" indent="0" algn="just">
              <a:buNone/>
            </a:pPr>
            <a:r>
              <a:rPr lang="fr-FR" b="1" dirty="0">
                <a:solidFill>
                  <a:srgbClr val="FF0000"/>
                </a:solidFill>
              </a:rPr>
              <a:t>3. L'induction automatique </a:t>
            </a:r>
            <a:r>
              <a:rPr lang="fr-FR" dirty="0"/>
              <a:t>: </a:t>
            </a:r>
          </a:p>
          <a:p>
            <a:pPr lvl="2" algn="just"/>
            <a:r>
              <a:rPr lang="fr-FR" dirty="0"/>
              <a:t>Cette méthode est utile lorsque les experts sont en mesure de fournir des exemples des résultats de leur prise de décision, même s'ils ne sont pas en mesure d'articuler les connaissances ou le processus de raisonnement sous-jacents. </a:t>
            </a:r>
          </a:p>
          <a:p>
            <a:pPr lvl="2" algn="just"/>
            <a:endParaRPr lang="fr-FR" dirty="0"/>
          </a:p>
          <a:p>
            <a:pPr algn="just"/>
            <a:r>
              <a:rPr lang="fr-FR" dirty="0"/>
              <a:t>La ou les meilleures méthodes à utiliser dépendent généralement du domaine du problème et de l'expert. </a:t>
            </a:r>
            <a:endParaRPr lang="fr-CD" dirty="0"/>
          </a:p>
        </p:txBody>
      </p:sp>
    </p:spTree>
    <p:extLst>
      <p:ext uri="{BB962C8B-B14F-4D97-AF65-F5344CB8AC3E}">
        <p14:creationId xmlns:p14="http://schemas.microsoft.com/office/powerpoint/2010/main" val="404485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9403-087E-D2D4-264D-B0F48079189D}"/>
              </a:ext>
            </a:extLst>
          </p:cNvPr>
          <p:cNvSpPr>
            <a:spLocks noGrp="1"/>
          </p:cNvSpPr>
          <p:nvPr>
            <p:ph type="title"/>
          </p:nvPr>
        </p:nvSpPr>
        <p:spPr>
          <a:xfrm>
            <a:off x="282388" y="276411"/>
            <a:ext cx="10515600" cy="809251"/>
          </a:xfrm>
        </p:spPr>
        <p:txBody>
          <a:bodyPr/>
          <a:lstStyle/>
          <a:p>
            <a:r>
              <a:rPr lang="fr-FR" dirty="0"/>
              <a:t>Précédemment</a:t>
            </a:r>
            <a:endParaRPr lang="fr-CD" dirty="0"/>
          </a:p>
        </p:txBody>
      </p:sp>
      <p:sp>
        <p:nvSpPr>
          <p:cNvPr id="3" name="Content Placeholder 2">
            <a:extLst>
              <a:ext uri="{FF2B5EF4-FFF2-40B4-BE49-F238E27FC236}">
                <a16:creationId xmlns:a16="http://schemas.microsoft.com/office/drawing/2014/main" id="{DBB91EBB-C6D3-48DB-5116-F2431D288C05}"/>
              </a:ext>
            </a:extLst>
          </p:cNvPr>
          <p:cNvSpPr>
            <a:spLocks noGrp="1"/>
          </p:cNvSpPr>
          <p:nvPr>
            <p:ph idx="1"/>
          </p:nvPr>
        </p:nvSpPr>
        <p:spPr>
          <a:xfrm>
            <a:off x="479612" y="1395318"/>
            <a:ext cx="10515600" cy="5104093"/>
          </a:xfrm>
        </p:spPr>
        <p:txBody>
          <a:bodyPr>
            <a:normAutofit fontScale="85000" lnSpcReduction="20000"/>
          </a:bodyPr>
          <a:lstStyle/>
          <a:p>
            <a:r>
              <a:rPr lang="fr-FR" dirty="0">
                <a:solidFill>
                  <a:srgbClr val="FF0000"/>
                </a:solidFill>
              </a:rPr>
              <a:t>Base de connaissances</a:t>
            </a:r>
          </a:p>
          <a:p>
            <a:pPr lvl="1"/>
            <a:r>
              <a:rPr lang="fr-FR" dirty="0"/>
              <a:t>Règles, faits, questions, faits spécifiques à un cas</a:t>
            </a:r>
          </a:p>
          <a:p>
            <a:r>
              <a:rPr lang="fr-FR" dirty="0">
                <a:solidFill>
                  <a:srgbClr val="FF0000"/>
                </a:solidFill>
              </a:rPr>
              <a:t>Moteur d'inférence</a:t>
            </a:r>
          </a:p>
          <a:p>
            <a:pPr lvl="1"/>
            <a:r>
              <a:rPr lang="fr-FR" dirty="0"/>
              <a:t>Cycle Correspondance-Résolution-Action</a:t>
            </a:r>
          </a:p>
          <a:p>
            <a:pPr lvl="1"/>
            <a:r>
              <a:rPr lang="fr-FR" dirty="0"/>
              <a:t>Chaînage avant</a:t>
            </a:r>
          </a:p>
          <a:p>
            <a:pPr lvl="1"/>
            <a:r>
              <a:rPr lang="fr-FR" dirty="0"/>
              <a:t>Chaînage arrière</a:t>
            </a:r>
          </a:p>
          <a:p>
            <a:r>
              <a:rPr lang="fr-FR" dirty="0">
                <a:solidFill>
                  <a:srgbClr val="FF0000"/>
                </a:solidFill>
              </a:rPr>
              <a:t>Autres composants</a:t>
            </a:r>
          </a:p>
          <a:p>
            <a:pPr lvl="1"/>
            <a:r>
              <a:rPr lang="fr-FR" dirty="0"/>
              <a:t>Interface utilisateur</a:t>
            </a:r>
          </a:p>
          <a:p>
            <a:pPr lvl="1"/>
            <a:r>
              <a:rPr lang="fr-FR" dirty="0"/>
              <a:t>Éditeur de la base de connaissances</a:t>
            </a:r>
          </a:p>
          <a:p>
            <a:pPr lvl="1"/>
            <a:r>
              <a:rPr lang="fr-FR" dirty="0"/>
              <a:t>Système d'explication</a:t>
            </a:r>
          </a:p>
          <a:p>
            <a:r>
              <a:rPr lang="fr-FR" dirty="0">
                <a:solidFill>
                  <a:srgbClr val="FF0000"/>
                </a:solidFill>
              </a:rPr>
              <a:t>Autres types de systèmes experts</a:t>
            </a:r>
          </a:p>
          <a:p>
            <a:pPr lvl="1"/>
            <a:r>
              <a:rPr lang="fr-FR" dirty="0"/>
              <a:t>Flou, basé sur des cadres, neuronal, neuro-flou</a:t>
            </a:r>
          </a:p>
          <a:p>
            <a:r>
              <a:rPr lang="fr-FR" dirty="0">
                <a:solidFill>
                  <a:srgbClr val="FF0000"/>
                </a:solidFill>
              </a:rPr>
              <a:t>Avantages et inconvénients</a:t>
            </a:r>
          </a:p>
          <a:p>
            <a:pPr lvl="1"/>
            <a:r>
              <a:rPr lang="fr-FR" dirty="0"/>
              <a:t>Nombreux</a:t>
            </a:r>
          </a:p>
          <a:p>
            <a:r>
              <a:rPr lang="fr-FR" dirty="0">
                <a:solidFill>
                  <a:srgbClr val="FF0000"/>
                </a:solidFill>
              </a:rPr>
              <a:t>Shell</a:t>
            </a:r>
          </a:p>
          <a:p>
            <a:pPr lvl="1"/>
            <a:r>
              <a:rPr lang="fr-FR" dirty="0"/>
              <a:t>Mise en œuvre plus facile et plus rapide des systèmes experts</a:t>
            </a:r>
            <a:endParaRPr lang="fr-CD" dirty="0"/>
          </a:p>
        </p:txBody>
      </p:sp>
      <p:pic>
        <p:nvPicPr>
          <p:cNvPr id="4" name="Picture 3">
            <a:extLst>
              <a:ext uri="{FF2B5EF4-FFF2-40B4-BE49-F238E27FC236}">
                <a16:creationId xmlns:a16="http://schemas.microsoft.com/office/drawing/2014/main" id="{C51AEBC0-B087-C427-F9E0-135EFC3FA4C0}"/>
              </a:ext>
            </a:extLst>
          </p:cNvPr>
          <p:cNvPicPr>
            <a:picLocks noChangeAspect="1"/>
          </p:cNvPicPr>
          <p:nvPr/>
        </p:nvPicPr>
        <p:blipFill rotWithShape="1">
          <a:blip r:embed="rId2"/>
          <a:srcRect l="1260"/>
          <a:stretch/>
        </p:blipFill>
        <p:spPr>
          <a:xfrm>
            <a:off x="8783239" y="3182335"/>
            <a:ext cx="3210541" cy="3158004"/>
          </a:xfrm>
          <a:prstGeom prst="rect">
            <a:avLst/>
          </a:prstGeom>
        </p:spPr>
      </p:pic>
      <p:pic>
        <p:nvPicPr>
          <p:cNvPr id="5" name="Picture 4">
            <a:extLst>
              <a:ext uri="{FF2B5EF4-FFF2-40B4-BE49-F238E27FC236}">
                <a16:creationId xmlns:a16="http://schemas.microsoft.com/office/drawing/2014/main" id="{AD8D0B16-5833-272D-6B05-DB5BEFA9183E}"/>
              </a:ext>
            </a:extLst>
          </p:cNvPr>
          <p:cNvPicPr>
            <a:picLocks noChangeAspect="1"/>
          </p:cNvPicPr>
          <p:nvPr/>
        </p:nvPicPr>
        <p:blipFill rotWithShape="1">
          <a:blip r:embed="rId3"/>
          <a:srcRect t="46828"/>
          <a:stretch/>
        </p:blipFill>
        <p:spPr bwMode="auto">
          <a:xfrm>
            <a:off x="6971652" y="1085662"/>
            <a:ext cx="4325620" cy="20243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64155ACB-380A-58F3-4F5D-A7BDFFD8C468}"/>
              </a:ext>
            </a:extLst>
          </p:cNvPr>
          <p:cNvPicPr>
            <a:picLocks noChangeAspect="1"/>
          </p:cNvPicPr>
          <p:nvPr/>
        </p:nvPicPr>
        <p:blipFill>
          <a:blip r:embed="rId4"/>
          <a:stretch>
            <a:fillRect/>
          </a:stretch>
        </p:blipFill>
        <p:spPr>
          <a:xfrm>
            <a:off x="6783007" y="3029527"/>
            <a:ext cx="1698172" cy="3011054"/>
          </a:xfrm>
          <a:prstGeom prst="rect">
            <a:avLst/>
          </a:prstGeom>
        </p:spPr>
      </p:pic>
    </p:spTree>
    <p:extLst>
      <p:ext uri="{BB962C8B-B14F-4D97-AF65-F5344CB8AC3E}">
        <p14:creationId xmlns:p14="http://schemas.microsoft.com/office/powerpoint/2010/main" val="3534558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6205A0-49CF-08ED-087F-38E1AE151D62}"/>
              </a:ext>
            </a:extLst>
          </p:cNvPr>
          <p:cNvPicPr>
            <a:picLocks noChangeAspect="1"/>
          </p:cNvPicPr>
          <p:nvPr/>
        </p:nvPicPr>
        <p:blipFill>
          <a:blip r:embed="rId2"/>
          <a:stretch>
            <a:fillRect/>
          </a:stretch>
        </p:blipFill>
        <p:spPr>
          <a:xfrm>
            <a:off x="4756501" y="2250142"/>
            <a:ext cx="7171041" cy="4512547"/>
          </a:xfrm>
          <a:prstGeom prst="rect">
            <a:avLst/>
          </a:prstGeom>
        </p:spPr>
      </p:pic>
      <p:sp>
        <p:nvSpPr>
          <p:cNvPr id="2" name="Title 1">
            <a:extLst>
              <a:ext uri="{FF2B5EF4-FFF2-40B4-BE49-F238E27FC236}">
                <a16:creationId xmlns:a16="http://schemas.microsoft.com/office/drawing/2014/main" id="{59CB4575-2069-4535-1211-66DFEF6E951C}"/>
              </a:ext>
            </a:extLst>
          </p:cNvPr>
          <p:cNvSpPr>
            <a:spLocks noGrp="1"/>
          </p:cNvSpPr>
          <p:nvPr>
            <p:ph type="title"/>
          </p:nvPr>
        </p:nvSpPr>
        <p:spPr>
          <a:xfrm>
            <a:off x="156883" y="275478"/>
            <a:ext cx="10515600" cy="656851"/>
          </a:xfrm>
        </p:spPr>
        <p:txBody>
          <a:bodyPr>
            <a:normAutofit fontScale="90000"/>
          </a:bodyPr>
          <a:lstStyle/>
          <a:p>
            <a:r>
              <a:rPr lang="fr-FR" dirty="0"/>
              <a:t>Extraction d’informations</a:t>
            </a:r>
            <a:endParaRPr lang="fr-CD" dirty="0"/>
          </a:p>
        </p:txBody>
      </p:sp>
      <p:sp>
        <p:nvSpPr>
          <p:cNvPr id="3" name="Content Placeholder 2">
            <a:extLst>
              <a:ext uri="{FF2B5EF4-FFF2-40B4-BE49-F238E27FC236}">
                <a16:creationId xmlns:a16="http://schemas.microsoft.com/office/drawing/2014/main" id="{92515386-D4C3-0965-0307-C993F6AD285A}"/>
              </a:ext>
            </a:extLst>
          </p:cNvPr>
          <p:cNvSpPr>
            <a:spLocks noGrp="1"/>
          </p:cNvSpPr>
          <p:nvPr>
            <p:ph idx="1"/>
          </p:nvPr>
        </p:nvSpPr>
        <p:spPr>
          <a:xfrm>
            <a:off x="336176" y="1117413"/>
            <a:ext cx="8449236" cy="4351338"/>
          </a:xfrm>
        </p:spPr>
        <p:txBody>
          <a:bodyPr>
            <a:normAutofit fontScale="62500" lnSpcReduction="20000"/>
          </a:bodyPr>
          <a:lstStyle/>
          <a:p>
            <a:pPr algn="just"/>
            <a:r>
              <a:rPr lang="fr-FR" dirty="0"/>
              <a:t>Si les connaissances doivent être acquises à partir d'autres sources telles que les bases de données, les </a:t>
            </a:r>
            <a:r>
              <a:rPr lang="fr-FR" dirty="0" err="1"/>
              <a:t>datasets</a:t>
            </a:r>
            <a:r>
              <a:rPr lang="fr-FR" dirty="0"/>
              <a:t> ou le web, il peut être nécessaire de procéder à </a:t>
            </a:r>
            <a:r>
              <a:rPr lang="fr-FR" b="1" dirty="0">
                <a:solidFill>
                  <a:srgbClr val="FF0000"/>
                </a:solidFill>
              </a:rPr>
              <a:t>l'extraction d'informations</a:t>
            </a:r>
            <a:r>
              <a:rPr lang="fr-FR" dirty="0"/>
              <a:t>. </a:t>
            </a:r>
          </a:p>
          <a:p>
            <a:pPr lvl="1" algn="just"/>
            <a:r>
              <a:rPr lang="fr-FR" dirty="0"/>
              <a:t>Il s'agit du processus d'extraction d'informations structurées à partir de documents non structurés lisibles par une machine. </a:t>
            </a:r>
          </a:p>
          <a:p>
            <a:pPr algn="just"/>
            <a:r>
              <a:rPr lang="fr-FR" dirty="0"/>
              <a:t>L'organigramme illustré montre le processus d'extraction d'informations, qui consiste à </a:t>
            </a:r>
            <a:r>
              <a:rPr lang="fr-FR" i="1" dirty="0"/>
              <a:t>partir d'un </a:t>
            </a:r>
            <a:r>
              <a:rPr lang="fr-FR" i="1" dirty="0">
                <a:solidFill>
                  <a:srgbClr val="FF0000"/>
                </a:solidFill>
              </a:rPr>
              <a:t>matériau source </a:t>
            </a:r>
            <a:r>
              <a:rPr lang="fr-FR" i="1" dirty="0"/>
              <a:t>pour le mettre dans un format que la machine peut traiter</a:t>
            </a:r>
            <a:r>
              <a:rPr lang="fr-FR" dirty="0"/>
              <a:t>. </a:t>
            </a:r>
          </a:p>
          <a:p>
            <a:pPr algn="just"/>
            <a:r>
              <a:rPr lang="fr-FR" dirty="0"/>
              <a:t>Il peut être nécessaire de passer par des étapes de symbolisation (tokenisation) et de normalisation. </a:t>
            </a:r>
          </a:p>
          <a:p>
            <a:pPr lvl="1" algn="just"/>
            <a:r>
              <a:rPr lang="fr-FR" dirty="0"/>
              <a:t>Par exemple, si nous essayons de </a:t>
            </a:r>
            <a:r>
              <a:rPr lang="fr-FR" dirty="0">
                <a:solidFill>
                  <a:srgbClr val="FF0000"/>
                </a:solidFill>
              </a:rPr>
              <a:t>normaliser le format des dates</a:t>
            </a:r>
            <a:r>
              <a:rPr lang="fr-FR" dirty="0"/>
              <a:t>, nous devrons peut-être procéder à la </a:t>
            </a:r>
            <a:r>
              <a:rPr lang="fr-FR" dirty="0">
                <a:solidFill>
                  <a:srgbClr val="FF0000"/>
                </a:solidFill>
              </a:rPr>
              <a:t>reconnaissance des entités nommées</a:t>
            </a:r>
            <a:r>
              <a:rPr lang="fr-FR" dirty="0"/>
              <a:t>, c'est-à-dire identifier les noms des objets et rechercher les informations pertinentes qui les entourent. </a:t>
            </a:r>
          </a:p>
          <a:p>
            <a:pPr lvl="1" algn="just"/>
            <a:r>
              <a:rPr lang="fr-FR" dirty="0"/>
              <a:t>L'étape </a:t>
            </a:r>
            <a:r>
              <a:rPr lang="fr-FR" dirty="0">
                <a:solidFill>
                  <a:srgbClr val="FF0000"/>
                </a:solidFill>
              </a:rPr>
              <a:t>d'extraction d'instances </a:t>
            </a:r>
            <a:r>
              <a:rPr lang="fr-FR" dirty="0"/>
              <a:t>permet d'obtenir des instances d'une entité telle que </a:t>
            </a:r>
            <a:r>
              <a:rPr lang="fr-FR" dirty="0">
                <a:solidFill>
                  <a:srgbClr val="FF0000"/>
                </a:solidFill>
              </a:rPr>
              <a:t>Nsenge</a:t>
            </a:r>
            <a:r>
              <a:rPr lang="fr-FR" dirty="0"/>
              <a:t>.</a:t>
            </a:r>
          </a:p>
          <a:p>
            <a:pPr lvl="1" algn="just"/>
            <a:r>
              <a:rPr lang="fr-FR" dirty="0">
                <a:solidFill>
                  <a:srgbClr val="FF0000"/>
                </a:solidFill>
              </a:rPr>
              <a:t>L'extraction de faits </a:t>
            </a:r>
            <a:r>
              <a:rPr lang="fr-FR" dirty="0"/>
              <a:t>consiste à utiliser l'identification de ces instances et à rechercher les faits associés à ces instances dans le texte environnant. </a:t>
            </a:r>
          </a:p>
          <a:p>
            <a:pPr lvl="1" algn="just"/>
            <a:r>
              <a:rPr lang="fr-FR" dirty="0"/>
              <a:t>Nous pouvons également essayer d'organiser ces informations d'une manière </a:t>
            </a:r>
            <a:r>
              <a:rPr lang="fr-FR" dirty="0">
                <a:solidFill>
                  <a:srgbClr val="FF0000"/>
                </a:solidFill>
              </a:rPr>
              <a:t>ontologique</a:t>
            </a:r>
            <a:r>
              <a:rPr lang="fr-FR" dirty="0"/>
              <a:t> et nous pouvons aller plus loin en termes de </a:t>
            </a:r>
            <a:r>
              <a:rPr lang="fr-FR" dirty="0">
                <a:solidFill>
                  <a:srgbClr val="FF0000"/>
                </a:solidFill>
              </a:rPr>
              <a:t>sophistication</a:t>
            </a:r>
            <a:r>
              <a:rPr lang="fr-FR" dirty="0"/>
              <a:t> de notre extraction d'informations.</a:t>
            </a:r>
            <a:endParaRPr lang="fr-CD" dirty="0"/>
          </a:p>
        </p:txBody>
      </p:sp>
      <p:sp>
        <p:nvSpPr>
          <p:cNvPr id="6" name="TextBox 5">
            <a:extLst>
              <a:ext uri="{FF2B5EF4-FFF2-40B4-BE49-F238E27FC236}">
                <a16:creationId xmlns:a16="http://schemas.microsoft.com/office/drawing/2014/main" id="{4D647DAB-833E-68E7-97C5-3A17A0FE4C29}"/>
              </a:ext>
            </a:extLst>
          </p:cNvPr>
          <p:cNvSpPr txBox="1"/>
          <p:nvPr/>
        </p:nvSpPr>
        <p:spPr>
          <a:xfrm>
            <a:off x="11205882" y="4437529"/>
            <a:ext cx="614464" cy="369332"/>
          </a:xfrm>
          <a:prstGeom prst="rect">
            <a:avLst/>
          </a:prstGeom>
          <a:noFill/>
        </p:spPr>
        <p:txBody>
          <a:bodyPr wrap="none" rtlCol="0">
            <a:spAutoFit/>
          </a:bodyPr>
          <a:lstStyle/>
          <a:p>
            <a:r>
              <a:rPr lang="fr-FR" dirty="0"/>
              <a:t>Faits</a:t>
            </a:r>
            <a:endParaRPr lang="fr-CD" dirty="0"/>
          </a:p>
        </p:txBody>
      </p:sp>
      <p:sp>
        <p:nvSpPr>
          <p:cNvPr id="7" name="Arrow: Down 6">
            <a:extLst>
              <a:ext uri="{FF2B5EF4-FFF2-40B4-BE49-F238E27FC236}">
                <a16:creationId xmlns:a16="http://schemas.microsoft.com/office/drawing/2014/main" id="{E91ED8FC-2057-6F93-84F0-19D1282939F8}"/>
              </a:ext>
            </a:extLst>
          </p:cNvPr>
          <p:cNvSpPr/>
          <p:nvPr/>
        </p:nvSpPr>
        <p:spPr>
          <a:xfrm>
            <a:off x="11600329" y="4706471"/>
            <a:ext cx="45719" cy="1972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D"/>
          </a:p>
        </p:txBody>
      </p:sp>
    </p:spTree>
    <p:extLst>
      <p:ext uri="{BB962C8B-B14F-4D97-AF65-F5344CB8AC3E}">
        <p14:creationId xmlns:p14="http://schemas.microsoft.com/office/powerpoint/2010/main" val="1702295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ADA9-E7B1-F04D-3118-42A0BD35969D}"/>
              </a:ext>
            </a:extLst>
          </p:cNvPr>
          <p:cNvSpPr>
            <a:spLocks noGrp="1"/>
          </p:cNvSpPr>
          <p:nvPr>
            <p:ph type="title"/>
          </p:nvPr>
        </p:nvSpPr>
        <p:spPr>
          <a:xfrm>
            <a:off x="228600" y="307787"/>
            <a:ext cx="10515600" cy="746499"/>
          </a:xfrm>
        </p:spPr>
        <p:txBody>
          <a:bodyPr/>
          <a:lstStyle/>
          <a:p>
            <a:r>
              <a:rPr lang="fr-CD" dirty="0"/>
              <a:t>Reconnaissance des entités nommées</a:t>
            </a:r>
          </a:p>
        </p:txBody>
      </p:sp>
      <p:sp>
        <p:nvSpPr>
          <p:cNvPr id="3" name="Content Placeholder 2">
            <a:extLst>
              <a:ext uri="{FF2B5EF4-FFF2-40B4-BE49-F238E27FC236}">
                <a16:creationId xmlns:a16="http://schemas.microsoft.com/office/drawing/2014/main" id="{C53EE4D0-6520-3EB4-B2B4-F64E2B7D8228}"/>
              </a:ext>
            </a:extLst>
          </p:cNvPr>
          <p:cNvSpPr>
            <a:spLocks noGrp="1"/>
          </p:cNvSpPr>
          <p:nvPr>
            <p:ph idx="1"/>
          </p:nvPr>
        </p:nvSpPr>
        <p:spPr>
          <a:xfrm>
            <a:off x="381000" y="1189131"/>
            <a:ext cx="10977282" cy="4817222"/>
          </a:xfrm>
        </p:spPr>
        <p:txBody>
          <a:bodyPr>
            <a:normAutofit/>
          </a:bodyPr>
          <a:lstStyle/>
          <a:p>
            <a:r>
              <a:rPr lang="fr-FR" dirty="0"/>
              <a:t>Il s'agit de trouver des entités (personnes, villes, organisations, dates, ...) dans un texte. </a:t>
            </a:r>
          </a:p>
          <a:p>
            <a:r>
              <a:rPr lang="fr-FR" dirty="0"/>
              <a:t>Imaginons que nous ayons la phrase et le document : </a:t>
            </a:r>
          </a:p>
          <a:p>
            <a:pPr marL="0" indent="0">
              <a:buNone/>
            </a:pPr>
            <a:endParaRPr lang="fr-FR" sz="400" dirty="0"/>
          </a:p>
          <a:p>
            <a:pPr marL="0" indent="0" algn="ctr">
              <a:buNone/>
            </a:pPr>
            <a:r>
              <a:rPr lang="fr-FR" dirty="0">
                <a:solidFill>
                  <a:srgbClr val="0070C0"/>
                </a:solidFill>
              </a:rPr>
              <a:t>Nsenge Mpia a été ordonné prêtre en 2023 à Nairobi, Kenya</a:t>
            </a:r>
          </a:p>
          <a:p>
            <a:pPr marL="0" indent="0" algn="ctr">
              <a:buNone/>
            </a:pPr>
            <a:endParaRPr lang="fr-FR" sz="400" dirty="0">
              <a:solidFill>
                <a:srgbClr val="0070C0"/>
              </a:solidFill>
            </a:endParaRPr>
          </a:p>
          <a:p>
            <a:r>
              <a:rPr lang="fr-FR" dirty="0"/>
              <a:t>Le processus de </a:t>
            </a:r>
            <a:r>
              <a:rPr lang="fr-FR" dirty="0">
                <a:solidFill>
                  <a:srgbClr val="FF0000"/>
                </a:solidFill>
              </a:rPr>
              <a:t>reconnaissance des entités nommées </a:t>
            </a:r>
            <a:r>
              <a:rPr lang="fr-FR" dirty="0"/>
              <a:t>recherche des entités d'identification dans le texte. </a:t>
            </a:r>
          </a:p>
          <a:p>
            <a:r>
              <a:rPr lang="fr-FR" dirty="0"/>
              <a:t>Dans ce cas, nous avons un </a:t>
            </a:r>
            <a:r>
              <a:rPr lang="fr-FR" dirty="0">
                <a:solidFill>
                  <a:srgbClr val="FF0000"/>
                </a:solidFill>
              </a:rPr>
              <a:t>nom</a:t>
            </a:r>
            <a:r>
              <a:rPr lang="fr-FR" dirty="0"/>
              <a:t>, une </a:t>
            </a:r>
            <a:r>
              <a:rPr lang="fr-FR" dirty="0">
                <a:solidFill>
                  <a:srgbClr val="FF0000"/>
                </a:solidFill>
              </a:rPr>
              <a:t>année</a:t>
            </a:r>
            <a:r>
              <a:rPr lang="fr-FR" dirty="0"/>
              <a:t>, une </a:t>
            </a:r>
            <a:r>
              <a:rPr lang="fr-FR" dirty="0">
                <a:solidFill>
                  <a:srgbClr val="FF0000"/>
                </a:solidFill>
              </a:rPr>
              <a:t>ville</a:t>
            </a:r>
            <a:r>
              <a:rPr lang="fr-FR" dirty="0"/>
              <a:t> et un</a:t>
            </a:r>
            <a:r>
              <a:rPr lang="fr-FR" dirty="0">
                <a:solidFill>
                  <a:srgbClr val="FF0000"/>
                </a:solidFill>
              </a:rPr>
              <a:t> Pays</a:t>
            </a:r>
            <a:r>
              <a:rPr lang="fr-FR" dirty="0"/>
              <a:t>.</a:t>
            </a:r>
          </a:p>
          <a:p>
            <a:endParaRPr lang="fr-FR" dirty="0"/>
          </a:p>
          <a:p>
            <a:pPr marL="0" indent="0" algn="ctr">
              <a:buNone/>
            </a:pPr>
            <a:r>
              <a:rPr lang="fr-FR" dirty="0">
                <a:solidFill>
                  <a:srgbClr val="0070C0"/>
                </a:solidFill>
              </a:rPr>
              <a:t>Nsenge Mpia a été ordonné prêtre en 2023 à Nairobi, Kenya</a:t>
            </a:r>
          </a:p>
          <a:p>
            <a:pPr marL="0" indent="0">
              <a:buNone/>
            </a:pPr>
            <a:endParaRPr lang="fr-FR" dirty="0"/>
          </a:p>
        </p:txBody>
      </p:sp>
      <p:sp>
        <p:nvSpPr>
          <p:cNvPr id="4" name="Left Brace 3">
            <a:extLst>
              <a:ext uri="{FF2B5EF4-FFF2-40B4-BE49-F238E27FC236}">
                <a16:creationId xmlns:a16="http://schemas.microsoft.com/office/drawing/2014/main" id="{3914C4D1-B113-B800-FC52-6F1194661038}"/>
              </a:ext>
            </a:extLst>
          </p:cNvPr>
          <p:cNvSpPr/>
          <p:nvPr/>
        </p:nvSpPr>
        <p:spPr>
          <a:xfrm rot="16200000">
            <a:off x="2308739" y="5316068"/>
            <a:ext cx="420691" cy="1380568"/>
          </a:xfrm>
          <a:prstGeom prst="leftBrace">
            <a:avLst>
              <a:gd name="adj1" fmla="val 24187"/>
              <a:gd name="adj2" fmla="val 5226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D"/>
          </a:p>
        </p:txBody>
      </p:sp>
      <p:sp>
        <p:nvSpPr>
          <p:cNvPr id="5" name="Left Brace 4">
            <a:extLst>
              <a:ext uri="{FF2B5EF4-FFF2-40B4-BE49-F238E27FC236}">
                <a16:creationId xmlns:a16="http://schemas.microsoft.com/office/drawing/2014/main" id="{75313F2F-AA16-33CC-F281-8951F17A5958}"/>
              </a:ext>
            </a:extLst>
          </p:cNvPr>
          <p:cNvSpPr/>
          <p:nvPr/>
        </p:nvSpPr>
        <p:spPr>
          <a:xfrm rot="16200000">
            <a:off x="7225879" y="5679142"/>
            <a:ext cx="420691" cy="654421"/>
          </a:xfrm>
          <a:prstGeom prst="leftBrace">
            <a:avLst>
              <a:gd name="adj1" fmla="val 24187"/>
              <a:gd name="adj2" fmla="val 5226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D"/>
          </a:p>
        </p:txBody>
      </p:sp>
      <p:sp>
        <p:nvSpPr>
          <p:cNvPr id="6" name="Left Brace 5">
            <a:extLst>
              <a:ext uri="{FF2B5EF4-FFF2-40B4-BE49-F238E27FC236}">
                <a16:creationId xmlns:a16="http://schemas.microsoft.com/office/drawing/2014/main" id="{8F7686AD-2E22-DD7F-3646-0D5F89E291CF}"/>
              </a:ext>
            </a:extLst>
          </p:cNvPr>
          <p:cNvSpPr/>
          <p:nvPr/>
        </p:nvSpPr>
        <p:spPr>
          <a:xfrm rot="16200000">
            <a:off x="8467492" y="5531552"/>
            <a:ext cx="420691" cy="851644"/>
          </a:xfrm>
          <a:prstGeom prst="leftBrace">
            <a:avLst>
              <a:gd name="adj1" fmla="val 24187"/>
              <a:gd name="adj2" fmla="val 5226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D"/>
          </a:p>
        </p:txBody>
      </p:sp>
      <p:sp>
        <p:nvSpPr>
          <p:cNvPr id="7" name="Left Brace 6">
            <a:extLst>
              <a:ext uri="{FF2B5EF4-FFF2-40B4-BE49-F238E27FC236}">
                <a16:creationId xmlns:a16="http://schemas.microsoft.com/office/drawing/2014/main" id="{ABAC4A43-850C-3697-19C0-80085FAA4697}"/>
              </a:ext>
            </a:extLst>
          </p:cNvPr>
          <p:cNvSpPr/>
          <p:nvPr/>
        </p:nvSpPr>
        <p:spPr>
          <a:xfrm rot="16200000">
            <a:off x="9547740" y="5590149"/>
            <a:ext cx="420691" cy="762001"/>
          </a:xfrm>
          <a:prstGeom prst="leftBrace">
            <a:avLst>
              <a:gd name="adj1" fmla="val 24187"/>
              <a:gd name="adj2" fmla="val 5226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D"/>
          </a:p>
        </p:txBody>
      </p:sp>
    </p:spTree>
    <p:extLst>
      <p:ext uri="{BB962C8B-B14F-4D97-AF65-F5344CB8AC3E}">
        <p14:creationId xmlns:p14="http://schemas.microsoft.com/office/powerpoint/2010/main" val="1983686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970F2-40C7-F31C-79F2-F9076D2D9FE1}"/>
              </a:ext>
            </a:extLst>
          </p:cNvPr>
          <p:cNvSpPr>
            <a:spLocks noGrp="1"/>
          </p:cNvSpPr>
          <p:nvPr>
            <p:ph type="title"/>
          </p:nvPr>
        </p:nvSpPr>
        <p:spPr>
          <a:xfrm>
            <a:off x="569259" y="227105"/>
            <a:ext cx="10515600" cy="907863"/>
          </a:xfrm>
        </p:spPr>
        <p:txBody>
          <a:bodyPr>
            <a:normAutofit fontScale="90000"/>
          </a:bodyPr>
          <a:lstStyle/>
          <a:p>
            <a:r>
              <a:rPr lang="fr-FR" dirty="0"/>
              <a:t>Extraction de relations : Epidémies de maladies</a:t>
            </a:r>
            <a:endParaRPr lang="fr-CD" dirty="0"/>
          </a:p>
        </p:txBody>
      </p:sp>
      <p:sp>
        <p:nvSpPr>
          <p:cNvPr id="3" name="Content Placeholder 2">
            <a:extLst>
              <a:ext uri="{FF2B5EF4-FFF2-40B4-BE49-F238E27FC236}">
                <a16:creationId xmlns:a16="http://schemas.microsoft.com/office/drawing/2014/main" id="{BBB439FC-D657-1054-451B-BC4A15CAE9DE}"/>
              </a:ext>
            </a:extLst>
          </p:cNvPr>
          <p:cNvSpPr>
            <a:spLocks noGrp="1"/>
          </p:cNvSpPr>
          <p:nvPr>
            <p:ph idx="1"/>
          </p:nvPr>
        </p:nvSpPr>
        <p:spPr>
          <a:xfrm>
            <a:off x="237566" y="1060637"/>
            <a:ext cx="5526740" cy="5603129"/>
          </a:xfrm>
        </p:spPr>
        <p:txBody>
          <a:bodyPr>
            <a:normAutofit fontScale="92500" lnSpcReduction="10000"/>
          </a:bodyPr>
          <a:lstStyle/>
          <a:p>
            <a:pPr algn="just"/>
            <a:r>
              <a:rPr lang="fr-FR" dirty="0"/>
              <a:t>Une fois les </a:t>
            </a:r>
            <a:r>
              <a:rPr lang="fr-FR" dirty="0">
                <a:solidFill>
                  <a:srgbClr val="FF0000"/>
                </a:solidFill>
              </a:rPr>
              <a:t>entités nommées </a:t>
            </a:r>
            <a:r>
              <a:rPr lang="fr-FR" dirty="0"/>
              <a:t>identifiées, nous pouvons également procéder à </a:t>
            </a:r>
            <a:r>
              <a:rPr lang="fr-FR" i="1" dirty="0">
                <a:solidFill>
                  <a:srgbClr val="FF0000"/>
                </a:solidFill>
              </a:rPr>
              <a:t>l'extraction des relations</a:t>
            </a:r>
            <a:r>
              <a:rPr lang="fr-FR" dirty="0"/>
              <a:t>. </a:t>
            </a:r>
          </a:p>
          <a:p>
            <a:pPr algn="just"/>
            <a:r>
              <a:rPr lang="fr-FR" dirty="0"/>
              <a:t>Imaginons que nous voulions extraire d'un document des </a:t>
            </a:r>
            <a:r>
              <a:rPr lang="fr-FR" dirty="0">
                <a:solidFill>
                  <a:srgbClr val="FF0000"/>
                </a:solidFill>
              </a:rPr>
              <a:t>informations sur des épidémies</a:t>
            </a:r>
            <a:r>
              <a:rPr lang="fr-FR" dirty="0"/>
              <a:t>. </a:t>
            </a:r>
          </a:p>
          <a:p>
            <a:pPr algn="just"/>
            <a:r>
              <a:rPr lang="fr-FR" dirty="0"/>
              <a:t>Nous pourrions d'abord rechercher les </a:t>
            </a:r>
            <a:r>
              <a:rPr lang="fr-FR" i="1" dirty="0"/>
              <a:t>entités nommées </a:t>
            </a:r>
            <a:r>
              <a:rPr lang="fr-FR" dirty="0"/>
              <a:t>telles que les </a:t>
            </a:r>
            <a:r>
              <a:rPr lang="fr-FR" dirty="0">
                <a:solidFill>
                  <a:srgbClr val="FF0000"/>
                </a:solidFill>
              </a:rPr>
              <a:t>dates</a:t>
            </a:r>
            <a:r>
              <a:rPr lang="fr-FR" dirty="0"/>
              <a:t>, les </a:t>
            </a:r>
            <a:r>
              <a:rPr lang="fr-FR" dirty="0">
                <a:solidFill>
                  <a:srgbClr val="FF0000"/>
                </a:solidFill>
              </a:rPr>
              <a:t>lieux</a:t>
            </a:r>
            <a:r>
              <a:rPr lang="fr-FR" dirty="0"/>
              <a:t> et les </a:t>
            </a:r>
            <a:r>
              <a:rPr lang="fr-FR" dirty="0">
                <a:solidFill>
                  <a:srgbClr val="FF0000"/>
                </a:solidFill>
              </a:rPr>
              <a:t>noms de maladies</a:t>
            </a:r>
            <a:r>
              <a:rPr lang="fr-FR" dirty="0"/>
              <a:t>, puis convertir ce texte brut en un </a:t>
            </a:r>
            <a:r>
              <a:rPr lang="fr-FR" dirty="0">
                <a:solidFill>
                  <a:srgbClr val="FF0000"/>
                </a:solidFill>
              </a:rPr>
              <a:t>ensemble formaté de variables</a:t>
            </a:r>
            <a:r>
              <a:rPr lang="fr-FR" dirty="0"/>
              <a:t>. </a:t>
            </a:r>
          </a:p>
          <a:p>
            <a:pPr lvl="1" algn="just"/>
            <a:r>
              <a:rPr lang="fr-FR" dirty="0"/>
              <a:t>Cette opération peut être automatisée par un système d'extraction d'informations qui nous permet d'extraire les informations pertinentes du texte et de les introduire dans notre nouvelle base de données.</a:t>
            </a:r>
            <a:endParaRPr lang="fr-CD" dirty="0"/>
          </a:p>
        </p:txBody>
      </p:sp>
      <p:pic>
        <p:nvPicPr>
          <p:cNvPr id="7" name="Picture 6">
            <a:extLst>
              <a:ext uri="{FF2B5EF4-FFF2-40B4-BE49-F238E27FC236}">
                <a16:creationId xmlns:a16="http://schemas.microsoft.com/office/drawing/2014/main" id="{9D947362-D011-F309-DBDA-5BAC5BBF7996}"/>
              </a:ext>
            </a:extLst>
          </p:cNvPr>
          <p:cNvPicPr>
            <a:picLocks noChangeAspect="1"/>
          </p:cNvPicPr>
          <p:nvPr/>
        </p:nvPicPr>
        <p:blipFill>
          <a:blip r:embed="rId2"/>
          <a:stretch>
            <a:fillRect/>
          </a:stretch>
        </p:blipFill>
        <p:spPr>
          <a:xfrm>
            <a:off x="5836026" y="2314721"/>
            <a:ext cx="6293223" cy="3482642"/>
          </a:xfrm>
          <a:prstGeom prst="rect">
            <a:avLst/>
          </a:prstGeom>
        </p:spPr>
      </p:pic>
    </p:spTree>
    <p:extLst>
      <p:ext uri="{BB962C8B-B14F-4D97-AF65-F5344CB8AC3E}">
        <p14:creationId xmlns:p14="http://schemas.microsoft.com/office/powerpoint/2010/main" val="2349325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1F77-6B5B-7478-E72B-16B312B15081}"/>
              </a:ext>
            </a:extLst>
          </p:cNvPr>
          <p:cNvSpPr>
            <a:spLocks noGrp="1"/>
          </p:cNvSpPr>
          <p:nvPr>
            <p:ph type="title"/>
          </p:nvPr>
        </p:nvSpPr>
        <p:spPr>
          <a:xfrm>
            <a:off x="121023" y="361576"/>
            <a:ext cx="10515600" cy="638922"/>
          </a:xfrm>
        </p:spPr>
        <p:txBody>
          <a:bodyPr>
            <a:normAutofit fontScale="90000"/>
          </a:bodyPr>
          <a:lstStyle/>
          <a:p>
            <a:r>
              <a:rPr lang="fr-FR" dirty="0"/>
              <a:t>Analyse des niveaux de connaissance</a:t>
            </a:r>
            <a:endParaRPr lang="fr-CD" dirty="0"/>
          </a:p>
        </p:txBody>
      </p:sp>
      <p:sp>
        <p:nvSpPr>
          <p:cNvPr id="3" name="Content Placeholder 2">
            <a:extLst>
              <a:ext uri="{FF2B5EF4-FFF2-40B4-BE49-F238E27FC236}">
                <a16:creationId xmlns:a16="http://schemas.microsoft.com/office/drawing/2014/main" id="{F6C1002D-C494-AA90-62BC-6AE7CBA9B92F}"/>
              </a:ext>
            </a:extLst>
          </p:cNvPr>
          <p:cNvSpPr>
            <a:spLocks noGrp="1"/>
          </p:cNvSpPr>
          <p:nvPr>
            <p:ph idx="1"/>
          </p:nvPr>
        </p:nvSpPr>
        <p:spPr>
          <a:xfrm>
            <a:off x="434789" y="1359461"/>
            <a:ext cx="10515600" cy="5229598"/>
          </a:xfrm>
        </p:spPr>
        <p:txBody>
          <a:bodyPr>
            <a:normAutofit fontScale="92500" lnSpcReduction="20000"/>
          </a:bodyPr>
          <a:lstStyle/>
          <a:p>
            <a:pPr algn="just"/>
            <a:r>
              <a:rPr lang="fr-FR" dirty="0">
                <a:solidFill>
                  <a:srgbClr val="FF0000"/>
                </a:solidFill>
              </a:rPr>
              <a:t>Identification des connaissances </a:t>
            </a:r>
            <a:r>
              <a:rPr lang="fr-FR" dirty="0"/>
              <a:t>:</a:t>
            </a:r>
          </a:p>
          <a:p>
            <a:pPr lvl="1" algn="just"/>
            <a:r>
              <a:rPr lang="fr-FR" dirty="0"/>
              <a:t>Utilisation des entretiens approfondis au cours desquels l'ingénieur des connaissances encourage l'expert à parler de la manière dont il fait ce qu'il fait</a:t>
            </a:r>
          </a:p>
          <a:p>
            <a:pPr lvl="1" algn="just"/>
            <a:r>
              <a:rPr lang="fr-FR" dirty="0"/>
              <a:t>L'ingénieur des connaissances doit comprendre le domaine suffisamment bien pour savoir quels sont les objets et les faits dont il faut parler. </a:t>
            </a:r>
          </a:p>
          <a:p>
            <a:pPr algn="just"/>
            <a:r>
              <a:rPr lang="fr-FR" dirty="0">
                <a:solidFill>
                  <a:srgbClr val="FF0000"/>
                </a:solidFill>
              </a:rPr>
              <a:t>Conceptualisation des connaissances </a:t>
            </a:r>
            <a:r>
              <a:rPr lang="fr-FR" dirty="0"/>
              <a:t>:</a:t>
            </a:r>
          </a:p>
          <a:p>
            <a:pPr lvl="1" algn="just"/>
            <a:r>
              <a:rPr lang="fr-FR" dirty="0"/>
              <a:t>Trouver les concepts primitifs et les relations conceptuelles du domaine du problème</a:t>
            </a:r>
          </a:p>
          <a:p>
            <a:pPr algn="just"/>
            <a:r>
              <a:rPr lang="fr-FR" dirty="0">
                <a:solidFill>
                  <a:srgbClr val="FF0000"/>
                </a:solidFill>
              </a:rPr>
              <a:t>Analyse épistémologique </a:t>
            </a:r>
            <a:r>
              <a:rPr lang="fr-FR" dirty="0"/>
              <a:t>: </a:t>
            </a:r>
          </a:p>
          <a:p>
            <a:pPr lvl="1" algn="just"/>
            <a:r>
              <a:rPr lang="fr-FR" dirty="0"/>
              <a:t>Découvrir les propriétés structurelles de la connaissance conceptuelle, telles que les relations taxonomiques (classifications)</a:t>
            </a:r>
          </a:p>
          <a:p>
            <a:pPr algn="just"/>
            <a:r>
              <a:rPr lang="fr-FR" dirty="0">
                <a:solidFill>
                  <a:srgbClr val="FF0000"/>
                </a:solidFill>
              </a:rPr>
              <a:t>Analyse logique </a:t>
            </a:r>
            <a:r>
              <a:rPr lang="fr-FR" dirty="0"/>
              <a:t>:</a:t>
            </a:r>
          </a:p>
          <a:p>
            <a:pPr lvl="1" algn="just"/>
            <a:r>
              <a:rPr lang="fr-FR" dirty="0"/>
              <a:t>Décider comment effectuer un raisonnement dans le domaine du problème.</a:t>
            </a:r>
          </a:p>
          <a:p>
            <a:pPr lvl="1" algn="just"/>
            <a:r>
              <a:rPr lang="fr-FR" dirty="0"/>
              <a:t>Ce type de connaissances peut être particulièrement difficile à acquérir.</a:t>
            </a:r>
          </a:p>
          <a:p>
            <a:pPr algn="just"/>
            <a:r>
              <a:rPr lang="fr-FR" dirty="0">
                <a:solidFill>
                  <a:srgbClr val="FF0000"/>
                </a:solidFill>
              </a:rPr>
              <a:t>L'analyse de la mise en œuvre/Implémentation </a:t>
            </a:r>
            <a:r>
              <a:rPr lang="fr-FR" dirty="0"/>
              <a:t>:</a:t>
            </a:r>
          </a:p>
          <a:p>
            <a:pPr lvl="1" algn="just"/>
            <a:r>
              <a:rPr lang="fr-FR" dirty="0"/>
              <a:t>Élaborer des procédures systématiques pour mettre en œuvre et tester le système</a:t>
            </a:r>
            <a:endParaRPr lang="fr-CD" dirty="0"/>
          </a:p>
        </p:txBody>
      </p:sp>
    </p:spTree>
    <p:extLst>
      <p:ext uri="{BB962C8B-B14F-4D97-AF65-F5344CB8AC3E}">
        <p14:creationId xmlns:p14="http://schemas.microsoft.com/office/powerpoint/2010/main" val="143271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89C0-ADC8-F4E4-A0C0-3B40EF44E5B7}"/>
              </a:ext>
            </a:extLst>
          </p:cNvPr>
          <p:cNvSpPr>
            <a:spLocks noGrp="1"/>
          </p:cNvSpPr>
          <p:nvPr>
            <p:ph type="title"/>
          </p:nvPr>
        </p:nvSpPr>
        <p:spPr>
          <a:xfrm>
            <a:off x="461682" y="203760"/>
            <a:ext cx="10515600" cy="674781"/>
          </a:xfrm>
        </p:spPr>
        <p:txBody>
          <a:bodyPr>
            <a:normAutofit fontScale="90000"/>
          </a:bodyPr>
          <a:lstStyle/>
          <a:p>
            <a:r>
              <a:rPr lang="fr-FR" dirty="0"/>
              <a:t>Les étapes de l'acquisition des connaissances</a:t>
            </a:r>
            <a:endParaRPr lang="fr-CD" dirty="0"/>
          </a:p>
        </p:txBody>
      </p:sp>
      <p:sp>
        <p:nvSpPr>
          <p:cNvPr id="3" name="Content Placeholder 2">
            <a:extLst>
              <a:ext uri="{FF2B5EF4-FFF2-40B4-BE49-F238E27FC236}">
                <a16:creationId xmlns:a16="http://schemas.microsoft.com/office/drawing/2014/main" id="{E0C68C7A-320F-CFF9-0A3E-6C7CB7378553}"/>
              </a:ext>
            </a:extLst>
          </p:cNvPr>
          <p:cNvSpPr>
            <a:spLocks noGrp="1"/>
          </p:cNvSpPr>
          <p:nvPr>
            <p:ph idx="1"/>
          </p:nvPr>
        </p:nvSpPr>
        <p:spPr>
          <a:xfrm>
            <a:off x="461682" y="1290917"/>
            <a:ext cx="10515600" cy="2420471"/>
          </a:xfrm>
        </p:spPr>
        <p:txBody>
          <a:bodyPr>
            <a:normAutofit fontScale="92500"/>
          </a:bodyPr>
          <a:lstStyle/>
          <a:p>
            <a:pPr algn="just"/>
            <a:r>
              <a:rPr lang="fr-FR" dirty="0"/>
              <a:t>Les choses commencent par l'</a:t>
            </a:r>
            <a:r>
              <a:rPr lang="fr-FR" dirty="0">
                <a:solidFill>
                  <a:srgbClr val="FF0000"/>
                </a:solidFill>
              </a:rPr>
              <a:t>identification </a:t>
            </a:r>
            <a:r>
              <a:rPr lang="fr-FR" b="1" dirty="0"/>
              <a:t>des caractéristiques d'un problème</a:t>
            </a:r>
            <a:r>
              <a:rPr lang="fr-FR" dirty="0"/>
              <a:t>, puis par la</a:t>
            </a:r>
            <a:r>
              <a:rPr lang="fr-FR" dirty="0">
                <a:solidFill>
                  <a:srgbClr val="FF0000"/>
                </a:solidFill>
              </a:rPr>
              <a:t> conceptualisation</a:t>
            </a:r>
            <a:r>
              <a:rPr lang="fr-FR" dirty="0"/>
              <a:t>, suivie de la </a:t>
            </a:r>
            <a:r>
              <a:rPr lang="fr-FR" dirty="0">
                <a:solidFill>
                  <a:srgbClr val="FF0000"/>
                </a:solidFill>
              </a:rPr>
              <a:t>formalisation</a:t>
            </a:r>
            <a:r>
              <a:rPr lang="fr-FR" dirty="0"/>
              <a:t>, puis de la mise en </a:t>
            </a:r>
            <a:r>
              <a:rPr lang="fr-FR" dirty="0">
                <a:solidFill>
                  <a:srgbClr val="FF0000"/>
                </a:solidFill>
              </a:rPr>
              <a:t>œuvre/implémentation </a:t>
            </a:r>
            <a:r>
              <a:rPr lang="fr-FR" dirty="0"/>
              <a:t>et enfin de la phase de </a:t>
            </a:r>
            <a:r>
              <a:rPr lang="fr-FR" dirty="0">
                <a:solidFill>
                  <a:srgbClr val="FF0000"/>
                </a:solidFill>
              </a:rPr>
              <a:t>test</a:t>
            </a:r>
            <a:r>
              <a:rPr lang="fr-FR" dirty="0"/>
              <a:t>. </a:t>
            </a:r>
          </a:p>
          <a:p>
            <a:pPr algn="just"/>
            <a:r>
              <a:rPr lang="fr-FR" dirty="0"/>
              <a:t>Le processus est en quelque sorte cyclique puisque nous affinons les connaissances dans le cadre du développement de notre système expert.</a:t>
            </a:r>
            <a:endParaRPr lang="fr-CD" dirty="0"/>
          </a:p>
        </p:txBody>
      </p:sp>
      <p:pic>
        <p:nvPicPr>
          <p:cNvPr id="5" name="Picture 4">
            <a:extLst>
              <a:ext uri="{FF2B5EF4-FFF2-40B4-BE49-F238E27FC236}">
                <a16:creationId xmlns:a16="http://schemas.microsoft.com/office/drawing/2014/main" id="{90B5EBFC-3B52-E520-74EE-F0AF5CB5AD7A}"/>
              </a:ext>
            </a:extLst>
          </p:cNvPr>
          <p:cNvPicPr>
            <a:picLocks noChangeAspect="1"/>
          </p:cNvPicPr>
          <p:nvPr/>
        </p:nvPicPr>
        <p:blipFill>
          <a:blip r:embed="rId2"/>
          <a:stretch>
            <a:fillRect/>
          </a:stretch>
        </p:blipFill>
        <p:spPr>
          <a:xfrm>
            <a:off x="788210" y="3424231"/>
            <a:ext cx="10615580" cy="2872989"/>
          </a:xfrm>
          <a:prstGeom prst="rect">
            <a:avLst/>
          </a:prstGeom>
        </p:spPr>
      </p:pic>
    </p:spTree>
    <p:extLst>
      <p:ext uri="{BB962C8B-B14F-4D97-AF65-F5344CB8AC3E}">
        <p14:creationId xmlns:p14="http://schemas.microsoft.com/office/powerpoint/2010/main" val="323451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051B-F01E-CD01-5FF1-E2773F47F4D5}"/>
              </a:ext>
            </a:extLst>
          </p:cNvPr>
          <p:cNvSpPr>
            <a:spLocks noGrp="1"/>
          </p:cNvSpPr>
          <p:nvPr>
            <p:ph type="title"/>
          </p:nvPr>
        </p:nvSpPr>
        <p:spPr>
          <a:xfrm>
            <a:off x="282388" y="158936"/>
            <a:ext cx="10515600" cy="755463"/>
          </a:xfrm>
        </p:spPr>
        <p:txBody>
          <a:bodyPr/>
          <a:lstStyle/>
          <a:p>
            <a:r>
              <a:rPr lang="fr-FR" dirty="0"/>
              <a:t>Acquisition de connaissances et modélisation</a:t>
            </a:r>
            <a:endParaRPr lang="fr-CD" dirty="0"/>
          </a:p>
        </p:txBody>
      </p:sp>
      <p:sp>
        <p:nvSpPr>
          <p:cNvPr id="3" name="Content Placeholder 2">
            <a:extLst>
              <a:ext uri="{FF2B5EF4-FFF2-40B4-BE49-F238E27FC236}">
                <a16:creationId xmlns:a16="http://schemas.microsoft.com/office/drawing/2014/main" id="{28EDDED3-263A-EDD5-7EE3-CAFDF12C2B8D}"/>
              </a:ext>
            </a:extLst>
          </p:cNvPr>
          <p:cNvSpPr>
            <a:spLocks noGrp="1"/>
          </p:cNvSpPr>
          <p:nvPr>
            <p:ph idx="1"/>
          </p:nvPr>
        </p:nvSpPr>
        <p:spPr>
          <a:xfrm>
            <a:off x="434788" y="1075766"/>
            <a:ext cx="10515600" cy="5522258"/>
          </a:xfrm>
        </p:spPr>
        <p:txBody>
          <a:bodyPr>
            <a:normAutofit fontScale="77500" lnSpcReduction="20000"/>
          </a:bodyPr>
          <a:lstStyle/>
          <a:p>
            <a:pPr algn="just"/>
            <a:r>
              <a:rPr lang="fr-FR" dirty="0"/>
              <a:t>Auparavant, la construction d'un système expert </a:t>
            </a:r>
            <a:r>
              <a:rPr lang="fr-FR" i="1" dirty="0">
                <a:solidFill>
                  <a:srgbClr val="FF0000"/>
                </a:solidFill>
              </a:rPr>
              <a:t>relevait principalement d'une approche par essais et erreurs confiée à un ingénieur en connaissances</a:t>
            </a:r>
            <a:r>
              <a:rPr lang="fr-FR" dirty="0"/>
              <a:t>. </a:t>
            </a:r>
          </a:p>
          <a:p>
            <a:pPr lvl="1" algn="just"/>
            <a:r>
              <a:rPr lang="fr-FR" dirty="0"/>
              <a:t>Une fois que ce dernier disposait des </a:t>
            </a:r>
            <a:r>
              <a:rPr lang="fr-FR" dirty="0">
                <a:solidFill>
                  <a:srgbClr val="FF0000"/>
                </a:solidFill>
              </a:rPr>
              <a:t>connaissances des experts</a:t>
            </a:r>
            <a:r>
              <a:rPr lang="fr-FR" dirty="0"/>
              <a:t>, il remplissait sa base de connaissances et se contentait de la tester et de jouer avec elle jusqu'à ce qu'il obtienne un résultat satisfaisant. </a:t>
            </a:r>
          </a:p>
          <a:p>
            <a:pPr algn="just"/>
            <a:r>
              <a:rPr lang="fr-FR" dirty="0"/>
              <a:t>À la fin des années 80, on a découvert que la création d'un modèle de domaine réel était la voie à suivre, en d'autres termes, </a:t>
            </a:r>
            <a:r>
              <a:rPr lang="fr-FR" dirty="0">
                <a:solidFill>
                  <a:srgbClr val="FF0000"/>
                </a:solidFill>
              </a:rPr>
              <a:t>construire un modèle de connaissances avant de mettre en œuvre quoi que ce soit</a:t>
            </a:r>
            <a:r>
              <a:rPr lang="fr-FR" dirty="0"/>
              <a:t>. </a:t>
            </a:r>
          </a:p>
          <a:p>
            <a:pPr algn="just"/>
            <a:r>
              <a:rPr lang="fr-FR" dirty="0"/>
              <a:t>Ce modèle pourrait être:</a:t>
            </a:r>
          </a:p>
          <a:p>
            <a:pPr lvl="1" algn="just"/>
            <a:r>
              <a:rPr lang="fr-FR" dirty="0"/>
              <a:t>un graph de dépendance de ce qui peut causer ce qui se produit. </a:t>
            </a:r>
          </a:p>
          <a:p>
            <a:pPr lvl="1" algn="just"/>
            <a:r>
              <a:rPr lang="fr-FR" dirty="0"/>
              <a:t>un modèle d'association qui est une collection de dysfonctionnements et les manifestations que nous attendons de ces dysfonctionnements. </a:t>
            </a:r>
          </a:p>
          <a:p>
            <a:pPr lvl="1" algn="just"/>
            <a:r>
              <a:rPr lang="fr-FR" dirty="0"/>
              <a:t>Il peut également s'agir d'un modèle fonctionnel dans lequel les composants sont énumérés et décrits par des fonctions et des comportements. </a:t>
            </a:r>
          </a:p>
          <a:p>
            <a:pPr algn="just"/>
            <a:r>
              <a:rPr lang="fr-FR" dirty="0"/>
              <a:t>Ces dernières années, l'accent mis sur la meilleure façon de construire un système expert s'est déplacé vers </a:t>
            </a:r>
            <a:r>
              <a:rPr lang="fr-FR" dirty="0">
                <a:solidFill>
                  <a:srgbClr val="FF0000"/>
                </a:solidFill>
              </a:rPr>
              <a:t>l'utilisation d'outils d'acquisition de connaissances</a:t>
            </a:r>
            <a:r>
              <a:rPr lang="fr-FR" dirty="0"/>
              <a:t>. </a:t>
            </a:r>
          </a:p>
          <a:p>
            <a:pPr lvl="1" algn="just"/>
            <a:r>
              <a:rPr lang="fr-FR" dirty="0"/>
              <a:t>Un outil d'acquisition de connaissances est un </a:t>
            </a:r>
            <a:r>
              <a:rPr lang="fr-FR" dirty="0">
                <a:solidFill>
                  <a:srgbClr val="FF0000"/>
                </a:solidFill>
              </a:rPr>
              <a:t>système </a:t>
            </a:r>
            <a:r>
              <a:rPr lang="fr-FR" dirty="0"/>
              <a:t>qui permet à un </a:t>
            </a:r>
            <a:r>
              <a:rPr lang="fr-FR" dirty="0">
                <a:solidFill>
                  <a:srgbClr val="FF0000"/>
                </a:solidFill>
              </a:rPr>
              <a:t>expert du domaine de saisir ses connaissances sous la forme d'un modèle graphique </a:t>
            </a:r>
            <a:r>
              <a:rPr lang="fr-FR" dirty="0"/>
              <a:t>qui contient les composants de l'élément diagnostiqué ou conçu, ainsi que leurs fonctions et les règles permettant de décider comment diagnostiquer ou concevoir chacun d'entre eux.</a:t>
            </a:r>
            <a:endParaRPr lang="fr-CD" dirty="0"/>
          </a:p>
        </p:txBody>
      </p:sp>
    </p:spTree>
    <p:extLst>
      <p:ext uri="{BB962C8B-B14F-4D97-AF65-F5344CB8AC3E}">
        <p14:creationId xmlns:p14="http://schemas.microsoft.com/office/powerpoint/2010/main" val="348146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C640-E346-F2B1-7B87-907CBBD4BB38}"/>
              </a:ext>
            </a:extLst>
          </p:cNvPr>
          <p:cNvSpPr>
            <a:spLocks noGrp="1"/>
          </p:cNvSpPr>
          <p:nvPr>
            <p:ph type="title"/>
          </p:nvPr>
        </p:nvSpPr>
        <p:spPr>
          <a:xfrm>
            <a:off x="313764" y="329266"/>
            <a:ext cx="11031071" cy="504451"/>
          </a:xfrm>
        </p:spPr>
        <p:txBody>
          <a:bodyPr>
            <a:noAutofit/>
          </a:bodyPr>
          <a:lstStyle/>
          <a:p>
            <a:r>
              <a:rPr lang="fr-FR" sz="3600" dirty="0"/>
              <a:t>Cycle d'ingénierie de base de connaissances avec KADS</a:t>
            </a:r>
            <a:endParaRPr lang="fr-CD" sz="3600" dirty="0"/>
          </a:p>
        </p:txBody>
      </p:sp>
      <p:sp>
        <p:nvSpPr>
          <p:cNvPr id="3" name="Content Placeholder 2">
            <a:extLst>
              <a:ext uri="{FF2B5EF4-FFF2-40B4-BE49-F238E27FC236}">
                <a16:creationId xmlns:a16="http://schemas.microsoft.com/office/drawing/2014/main" id="{9D521A6F-8B2D-B0DE-C042-6719A8154AC4}"/>
              </a:ext>
            </a:extLst>
          </p:cNvPr>
          <p:cNvSpPr>
            <a:spLocks noGrp="1"/>
          </p:cNvSpPr>
          <p:nvPr>
            <p:ph idx="1"/>
          </p:nvPr>
        </p:nvSpPr>
        <p:spPr>
          <a:xfrm>
            <a:off x="7566213" y="1532965"/>
            <a:ext cx="4563034" cy="5109882"/>
          </a:xfrm>
        </p:spPr>
        <p:txBody>
          <a:bodyPr>
            <a:normAutofit fontScale="70000" lnSpcReduction="20000"/>
          </a:bodyPr>
          <a:lstStyle/>
          <a:p>
            <a:pPr algn="just"/>
            <a:r>
              <a:rPr lang="fr-FR" dirty="0"/>
              <a:t>Nous illustrons ici un cycle d'ingénierie de base de connaissances utilisant l'acquisition de connaissances et la structuration de la documentation (KADS). </a:t>
            </a:r>
          </a:p>
          <a:p>
            <a:pPr algn="just"/>
            <a:endParaRPr lang="fr-FR" dirty="0"/>
          </a:p>
          <a:p>
            <a:pPr lvl="1" algn="just"/>
            <a:r>
              <a:rPr lang="fr-FR" dirty="0"/>
              <a:t>Ici, l'expert fournit une sorte de modèle conceptuel. L'expert fournit le modèle par le biais d'une approche </a:t>
            </a:r>
            <a:r>
              <a:rPr lang="fr-FR" dirty="0">
                <a:solidFill>
                  <a:srgbClr val="FF0000"/>
                </a:solidFill>
              </a:rPr>
              <a:t>KADS</a:t>
            </a:r>
            <a:r>
              <a:rPr lang="fr-FR" dirty="0"/>
              <a:t>. </a:t>
            </a:r>
          </a:p>
          <a:p>
            <a:pPr lvl="1" algn="just"/>
            <a:endParaRPr lang="fr-FR" dirty="0"/>
          </a:p>
          <a:p>
            <a:pPr lvl="1" algn="just"/>
            <a:r>
              <a:rPr lang="fr-FR" dirty="0"/>
              <a:t>L'ingénieur de la connaissance construit une base de connaissances basée sur le modèle de domaine fourni.</a:t>
            </a:r>
          </a:p>
          <a:p>
            <a:pPr lvl="1" algn="just"/>
            <a:endParaRPr lang="fr-FR" dirty="0"/>
          </a:p>
          <a:p>
            <a:pPr lvl="1" algn="just"/>
            <a:r>
              <a:rPr lang="fr-FR" dirty="0"/>
              <a:t> Ici, le moteur d'inférence peut être prêt à l'emploi ou fabriqué sur mesure, ou encore une combinaison des deux. </a:t>
            </a:r>
          </a:p>
          <a:p>
            <a:pPr lvl="1" algn="just"/>
            <a:endParaRPr lang="fr-FR" dirty="0"/>
          </a:p>
          <a:p>
            <a:pPr algn="just"/>
            <a:r>
              <a:rPr lang="fr-FR" dirty="0"/>
              <a:t>Cette stratégie permet d'automatiser la construction d'un système expert.</a:t>
            </a:r>
            <a:endParaRPr lang="fr-CD" dirty="0"/>
          </a:p>
        </p:txBody>
      </p:sp>
      <p:pic>
        <p:nvPicPr>
          <p:cNvPr id="5" name="Picture 4">
            <a:extLst>
              <a:ext uri="{FF2B5EF4-FFF2-40B4-BE49-F238E27FC236}">
                <a16:creationId xmlns:a16="http://schemas.microsoft.com/office/drawing/2014/main" id="{234D1E7C-2991-BD28-674C-B4114C713022}"/>
              </a:ext>
            </a:extLst>
          </p:cNvPr>
          <p:cNvPicPr>
            <a:picLocks noChangeAspect="1"/>
          </p:cNvPicPr>
          <p:nvPr/>
        </p:nvPicPr>
        <p:blipFill>
          <a:blip r:embed="rId2"/>
          <a:stretch>
            <a:fillRect/>
          </a:stretch>
        </p:blipFill>
        <p:spPr>
          <a:xfrm>
            <a:off x="634196" y="1020871"/>
            <a:ext cx="6530906" cy="4816257"/>
          </a:xfrm>
          <a:prstGeom prst="rect">
            <a:avLst/>
          </a:prstGeom>
        </p:spPr>
      </p:pic>
      <p:sp>
        <p:nvSpPr>
          <p:cNvPr id="6" name="TextBox 5">
            <a:extLst>
              <a:ext uri="{FF2B5EF4-FFF2-40B4-BE49-F238E27FC236}">
                <a16:creationId xmlns:a16="http://schemas.microsoft.com/office/drawing/2014/main" id="{C865CC65-766D-45FB-3DD1-4868DBB745BA}"/>
              </a:ext>
            </a:extLst>
          </p:cNvPr>
          <p:cNvSpPr txBox="1"/>
          <p:nvPr/>
        </p:nvSpPr>
        <p:spPr>
          <a:xfrm>
            <a:off x="523959" y="6123543"/>
            <a:ext cx="6247031" cy="646331"/>
          </a:xfrm>
          <a:prstGeom prst="rect">
            <a:avLst/>
          </a:prstGeom>
          <a:noFill/>
        </p:spPr>
        <p:txBody>
          <a:bodyPr wrap="none" rtlCol="0">
            <a:spAutoFit/>
          </a:bodyPr>
          <a:lstStyle/>
          <a:p>
            <a:r>
              <a:rPr lang="fr-FR" dirty="0">
                <a:solidFill>
                  <a:srgbClr val="FF0000"/>
                </a:solidFill>
              </a:rPr>
              <a:t>Note</a:t>
            </a:r>
            <a:r>
              <a:rPr lang="fr-FR" dirty="0"/>
              <a:t>: un modèle conceptuel n'est pas exécutable, il s'agit plutôt </a:t>
            </a:r>
          </a:p>
          <a:p>
            <a:r>
              <a:rPr lang="fr-FR" dirty="0"/>
              <a:t>            d'une construction conceptuelle </a:t>
            </a:r>
            <a:endParaRPr lang="fr-CD" dirty="0"/>
          </a:p>
        </p:txBody>
      </p:sp>
    </p:spTree>
    <p:extLst>
      <p:ext uri="{BB962C8B-B14F-4D97-AF65-F5344CB8AC3E}">
        <p14:creationId xmlns:p14="http://schemas.microsoft.com/office/powerpoint/2010/main" val="3850606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AF63-149E-079D-DACB-E3D8C9D7BA93}"/>
              </a:ext>
            </a:extLst>
          </p:cNvPr>
          <p:cNvSpPr>
            <a:spLocks noGrp="1"/>
          </p:cNvSpPr>
          <p:nvPr>
            <p:ph type="title"/>
          </p:nvPr>
        </p:nvSpPr>
        <p:spPr>
          <a:xfrm>
            <a:off x="121024" y="245035"/>
            <a:ext cx="10515600" cy="776941"/>
          </a:xfrm>
        </p:spPr>
        <p:txBody>
          <a:bodyPr/>
          <a:lstStyle/>
          <a:p>
            <a:r>
              <a:rPr lang="fr-CD" dirty="0"/>
              <a:t>Représentation intermédiaire</a:t>
            </a:r>
          </a:p>
        </p:txBody>
      </p:sp>
      <p:sp>
        <p:nvSpPr>
          <p:cNvPr id="3" name="Content Placeholder 2">
            <a:extLst>
              <a:ext uri="{FF2B5EF4-FFF2-40B4-BE49-F238E27FC236}">
                <a16:creationId xmlns:a16="http://schemas.microsoft.com/office/drawing/2014/main" id="{9AF4853C-3424-2860-AC53-32DD92DCE4C3}"/>
              </a:ext>
            </a:extLst>
          </p:cNvPr>
          <p:cNvSpPr>
            <a:spLocks noGrp="1"/>
          </p:cNvSpPr>
          <p:nvPr>
            <p:ph idx="1"/>
          </p:nvPr>
        </p:nvSpPr>
        <p:spPr>
          <a:xfrm>
            <a:off x="425823" y="1253330"/>
            <a:ext cx="11326906" cy="5246081"/>
          </a:xfrm>
        </p:spPr>
        <p:txBody>
          <a:bodyPr>
            <a:normAutofit fontScale="92500" lnSpcReduction="10000"/>
          </a:bodyPr>
          <a:lstStyle/>
          <a:p>
            <a:pPr algn="just"/>
            <a:r>
              <a:rPr lang="fr-FR" dirty="0"/>
              <a:t>Lorsque nous passons de </a:t>
            </a:r>
            <a:r>
              <a:rPr lang="fr-FR" dirty="0">
                <a:solidFill>
                  <a:srgbClr val="FF0000"/>
                </a:solidFill>
              </a:rPr>
              <a:t>l'acquisition des connaissances </a:t>
            </a:r>
            <a:r>
              <a:rPr lang="fr-FR" dirty="0"/>
              <a:t>à </a:t>
            </a:r>
            <a:r>
              <a:rPr lang="fr-FR" dirty="0">
                <a:solidFill>
                  <a:srgbClr val="FF0000"/>
                </a:solidFill>
              </a:rPr>
              <a:t>l'ingénierie des connaissances du système expert lui-même</a:t>
            </a:r>
            <a:r>
              <a:rPr lang="fr-FR" dirty="0"/>
              <a:t>, nous pouvons utiliser une représentation intermédiaire. </a:t>
            </a:r>
          </a:p>
          <a:p>
            <a:pPr lvl="1" algn="just"/>
            <a:r>
              <a:rPr lang="fr-FR" dirty="0"/>
              <a:t>La représentation intermédiaire est une </a:t>
            </a:r>
            <a:r>
              <a:rPr lang="fr-FR" dirty="0">
                <a:solidFill>
                  <a:srgbClr val="FF0000"/>
                </a:solidFill>
              </a:rPr>
              <a:t>représentation structurée de la connaissance</a:t>
            </a:r>
            <a:r>
              <a:rPr lang="fr-FR" dirty="0"/>
              <a:t>, qui n'est pas encore sous la forme d'un code pouvant être placé dans la base de connaissances d'un système expert.</a:t>
            </a:r>
          </a:p>
          <a:p>
            <a:pPr lvl="1" algn="just"/>
            <a:r>
              <a:rPr lang="fr-FR" dirty="0"/>
              <a:t>Il peut s'agir, par exemple, de la décomposition d'un problème en un graphe </a:t>
            </a:r>
            <a:r>
              <a:rPr lang="fr-FR" dirty="0">
                <a:solidFill>
                  <a:srgbClr val="FF0000"/>
                </a:solidFill>
              </a:rPr>
              <a:t>AND-OR</a:t>
            </a:r>
            <a:r>
              <a:rPr lang="fr-FR" dirty="0"/>
              <a:t>, comme nous l'avons vu dans les leçons précédentes. </a:t>
            </a:r>
          </a:p>
          <a:p>
            <a:pPr lvl="2" algn="just"/>
            <a:r>
              <a:rPr lang="fr-FR" dirty="0"/>
              <a:t>Il s'agit d'une technique pratique pour réduire un problème en éléments nécessaires à la construction d'un système de production.</a:t>
            </a:r>
          </a:p>
          <a:p>
            <a:pPr lvl="2" algn="just"/>
            <a:r>
              <a:rPr lang="fr-FR" dirty="0"/>
              <a:t> Tout d'abord, </a:t>
            </a:r>
            <a:r>
              <a:rPr lang="fr-FR" dirty="0">
                <a:solidFill>
                  <a:srgbClr val="FF0000"/>
                </a:solidFill>
              </a:rPr>
              <a:t>l'objectif principal est identifié </a:t>
            </a:r>
            <a:r>
              <a:rPr lang="fr-FR" dirty="0"/>
              <a:t>; il est divisé en deux ou plusieurs sous-objectifs ; ceux-ci sont également divisés. </a:t>
            </a:r>
          </a:p>
          <a:p>
            <a:pPr lvl="2" algn="just"/>
            <a:r>
              <a:rPr lang="fr-FR" dirty="0"/>
              <a:t>Un graphe simple de </a:t>
            </a:r>
            <a:r>
              <a:rPr lang="fr-FR" dirty="0">
                <a:solidFill>
                  <a:srgbClr val="FF0000"/>
                </a:solidFill>
              </a:rPr>
              <a:t>but</a:t>
            </a:r>
            <a:r>
              <a:rPr lang="fr-FR" dirty="0"/>
              <a:t> ou </a:t>
            </a:r>
            <a:r>
              <a:rPr lang="fr-FR" dirty="0">
                <a:solidFill>
                  <a:srgbClr val="FF0000"/>
                </a:solidFill>
              </a:rPr>
              <a:t>sous-buts</a:t>
            </a:r>
            <a:r>
              <a:rPr lang="fr-FR" dirty="0"/>
              <a:t> est créé. </a:t>
            </a:r>
          </a:p>
          <a:p>
            <a:pPr lvl="2" algn="just"/>
            <a:r>
              <a:rPr lang="fr-FR" dirty="0"/>
              <a:t>Chaque </a:t>
            </a:r>
            <a:r>
              <a:rPr lang="fr-FR" dirty="0">
                <a:solidFill>
                  <a:srgbClr val="FF0000"/>
                </a:solidFill>
              </a:rPr>
              <a:t>but</a:t>
            </a:r>
            <a:r>
              <a:rPr lang="fr-FR" dirty="0"/>
              <a:t> est inscrit dans une case, appelée </a:t>
            </a:r>
            <a:r>
              <a:rPr lang="fr-FR" dirty="0">
                <a:solidFill>
                  <a:srgbClr val="FF0000"/>
                </a:solidFill>
              </a:rPr>
              <a:t>nœud</a:t>
            </a:r>
            <a:r>
              <a:rPr lang="fr-FR" dirty="0"/>
              <a:t>, avec ses </a:t>
            </a:r>
            <a:r>
              <a:rPr lang="fr-FR" dirty="0">
                <a:solidFill>
                  <a:srgbClr val="FF0000"/>
                </a:solidFill>
              </a:rPr>
              <a:t>sous-buts</a:t>
            </a:r>
            <a:r>
              <a:rPr lang="fr-FR" dirty="0"/>
              <a:t> en dessous, reliés par des liens. </a:t>
            </a:r>
          </a:p>
          <a:p>
            <a:pPr lvl="2" algn="just"/>
            <a:r>
              <a:rPr lang="fr-FR" dirty="0"/>
              <a:t>Les nœuds feuilles au bas de l'arbre sont les cases au bas du graphique qui n'ont pas de liens en dessous d'eux. </a:t>
            </a:r>
          </a:p>
          <a:p>
            <a:pPr lvl="3" algn="just"/>
            <a:r>
              <a:rPr lang="fr-FR" dirty="0"/>
              <a:t>Les données nécessaires pour résoudre le problème.</a:t>
            </a:r>
            <a:endParaRPr lang="fr-CD" dirty="0"/>
          </a:p>
        </p:txBody>
      </p:sp>
    </p:spTree>
    <p:extLst>
      <p:ext uri="{BB962C8B-B14F-4D97-AF65-F5344CB8AC3E}">
        <p14:creationId xmlns:p14="http://schemas.microsoft.com/office/powerpoint/2010/main" val="1505533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5F9F-6E11-2E6B-3F33-4627FA57140B}"/>
              </a:ext>
            </a:extLst>
          </p:cNvPr>
          <p:cNvSpPr>
            <a:spLocks noGrp="1"/>
          </p:cNvSpPr>
          <p:nvPr>
            <p:ph type="title"/>
          </p:nvPr>
        </p:nvSpPr>
        <p:spPr>
          <a:xfrm>
            <a:off x="416859" y="167902"/>
            <a:ext cx="10515600" cy="934757"/>
          </a:xfrm>
        </p:spPr>
        <p:txBody>
          <a:bodyPr/>
          <a:lstStyle/>
          <a:p>
            <a:r>
              <a:rPr lang="fr-CD" dirty="0"/>
              <a:t>Exemple : Décomposition du problème</a:t>
            </a:r>
          </a:p>
        </p:txBody>
      </p:sp>
      <p:sp>
        <p:nvSpPr>
          <p:cNvPr id="3" name="Content Placeholder 2">
            <a:extLst>
              <a:ext uri="{FF2B5EF4-FFF2-40B4-BE49-F238E27FC236}">
                <a16:creationId xmlns:a16="http://schemas.microsoft.com/office/drawing/2014/main" id="{272649C3-6034-7324-0BE5-21F308C359C4}"/>
              </a:ext>
            </a:extLst>
          </p:cNvPr>
          <p:cNvSpPr>
            <a:spLocks noGrp="1"/>
          </p:cNvSpPr>
          <p:nvPr>
            <p:ph idx="1"/>
          </p:nvPr>
        </p:nvSpPr>
        <p:spPr>
          <a:xfrm>
            <a:off x="416859" y="1253331"/>
            <a:ext cx="10515600" cy="4351338"/>
          </a:xfrm>
        </p:spPr>
        <p:txBody>
          <a:bodyPr/>
          <a:lstStyle/>
          <a:p>
            <a:pPr algn="just"/>
            <a:r>
              <a:rPr lang="fr-FR" dirty="0"/>
              <a:t>Nous essayons de construire un graphe AND-OR. Nous allons commencer par placer une boîte en haut représentant le</a:t>
            </a:r>
            <a:r>
              <a:rPr lang="fr-FR" dirty="0">
                <a:solidFill>
                  <a:srgbClr val="FF0000"/>
                </a:solidFill>
              </a:rPr>
              <a:t> but</a:t>
            </a:r>
            <a:r>
              <a:rPr lang="fr-FR" dirty="0"/>
              <a:t>. </a:t>
            </a:r>
          </a:p>
          <a:p>
            <a:pPr algn="just"/>
            <a:r>
              <a:rPr lang="fr-FR" dirty="0"/>
              <a:t>Dans ce cas, pour conseiller l'utilisateur sur le type d'investissement; notre investissement devrait être </a:t>
            </a:r>
            <a:r>
              <a:rPr lang="fr-FR" dirty="0">
                <a:solidFill>
                  <a:srgbClr val="FF0000"/>
                </a:solidFill>
              </a:rPr>
              <a:t>X</a:t>
            </a:r>
            <a:endParaRPr lang="fr-CD" dirty="0">
              <a:solidFill>
                <a:srgbClr val="FF0000"/>
              </a:solidFill>
            </a:endParaRPr>
          </a:p>
        </p:txBody>
      </p:sp>
      <p:pic>
        <p:nvPicPr>
          <p:cNvPr id="5" name="Picture 4">
            <a:extLst>
              <a:ext uri="{FF2B5EF4-FFF2-40B4-BE49-F238E27FC236}">
                <a16:creationId xmlns:a16="http://schemas.microsoft.com/office/drawing/2014/main" id="{7F22DFF3-6100-D7FC-3046-77A33F77ED4B}"/>
              </a:ext>
            </a:extLst>
          </p:cNvPr>
          <p:cNvPicPr>
            <a:picLocks noChangeAspect="1"/>
          </p:cNvPicPr>
          <p:nvPr/>
        </p:nvPicPr>
        <p:blipFill>
          <a:blip r:embed="rId2"/>
          <a:stretch>
            <a:fillRect/>
          </a:stretch>
        </p:blipFill>
        <p:spPr>
          <a:xfrm>
            <a:off x="4493248" y="3429000"/>
            <a:ext cx="2004234" cy="861135"/>
          </a:xfrm>
          <a:prstGeom prst="rect">
            <a:avLst/>
          </a:prstGeom>
        </p:spPr>
      </p:pic>
    </p:spTree>
    <p:extLst>
      <p:ext uri="{BB962C8B-B14F-4D97-AF65-F5344CB8AC3E}">
        <p14:creationId xmlns:p14="http://schemas.microsoft.com/office/powerpoint/2010/main" val="2144983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5F9F-6E11-2E6B-3F33-4627FA57140B}"/>
              </a:ext>
            </a:extLst>
          </p:cNvPr>
          <p:cNvSpPr>
            <a:spLocks noGrp="1"/>
          </p:cNvSpPr>
          <p:nvPr>
            <p:ph type="title"/>
          </p:nvPr>
        </p:nvSpPr>
        <p:spPr>
          <a:xfrm>
            <a:off x="416859" y="167902"/>
            <a:ext cx="10515600" cy="934757"/>
          </a:xfrm>
        </p:spPr>
        <p:txBody>
          <a:bodyPr>
            <a:normAutofit fontScale="90000"/>
          </a:bodyPr>
          <a:lstStyle/>
          <a:p>
            <a:r>
              <a:rPr lang="fr-CD" dirty="0"/>
              <a:t>Exemple : Décomposition du problème (</a:t>
            </a:r>
            <a:r>
              <a:rPr lang="fr-CD" dirty="0" err="1"/>
              <a:t>Cont</a:t>
            </a:r>
            <a:r>
              <a:rPr lang="fr-CD" dirty="0"/>
              <a:t>.)</a:t>
            </a:r>
          </a:p>
        </p:txBody>
      </p:sp>
      <p:sp>
        <p:nvSpPr>
          <p:cNvPr id="3" name="Content Placeholder 2">
            <a:extLst>
              <a:ext uri="{FF2B5EF4-FFF2-40B4-BE49-F238E27FC236}">
                <a16:creationId xmlns:a16="http://schemas.microsoft.com/office/drawing/2014/main" id="{272649C3-6034-7324-0BE5-21F308C359C4}"/>
              </a:ext>
            </a:extLst>
          </p:cNvPr>
          <p:cNvSpPr>
            <a:spLocks noGrp="1"/>
          </p:cNvSpPr>
          <p:nvPr>
            <p:ph idx="1"/>
          </p:nvPr>
        </p:nvSpPr>
        <p:spPr>
          <a:xfrm>
            <a:off x="416859" y="966460"/>
            <a:ext cx="10515600" cy="4351338"/>
          </a:xfrm>
        </p:spPr>
        <p:txBody>
          <a:bodyPr/>
          <a:lstStyle/>
          <a:p>
            <a:pPr algn="just"/>
            <a:r>
              <a:rPr lang="fr-FR" dirty="0"/>
              <a:t>Disons que nous avons ici trois options possibles pour les recommandations de type d’investissement à faire. </a:t>
            </a:r>
          </a:p>
          <a:p>
            <a:pPr lvl="1" algn="just"/>
            <a:r>
              <a:rPr lang="fr-FR" dirty="0"/>
              <a:t>L'investissement peut se faire sous forme d'</a:t>
            </a:r>
            <a:r>
              <a:rPr lang="fr-FR" dirty="0">
                <a:solidFill>
                  <a:srgbClr val="FF0000"/>
                </a:solidFill>
              </a:rPr>
              <a:t>épargne</a:t>
            </a:r>
            <a:r>
              <a:rPr lang="fr-FR" dirty="0"/>
              <a:t>, d'</a:t>
            </a:r>
            <a:r>
              <a:rPr lang="fr-FR" dirty="0">
                <a:solidFill>
                  <a:srgbClr val="FF0000"/>
                </a:solidFill>
              </a:rPr>
              <a:t>actions</a:t>
            </a:r>
            <a:r>
              <a:rPr lang="fr-FR" dirty="0"/>
              <a:t> ou d'un </a:t>
            </a:r>
            <a:r>
              <a:rPr lang="fr-FR" dirty="0">
                <a:solidFill>
                  <a:srgbClr val="FF0000"/>
                </a:solidFill>
              </a:rPr>
              <a:t>mélange des deux</a:t>
            </a:r>
            <a:r>
              <a:rPr lang="fr-FR" dirty="0"/>
              <a:t>.</a:t>
            </a:r>
            <a:endParaRPr lang="fr-CD" dirty="0">
              <a:solidFill>
                <a:srgbClr val="FF0000"/>
              </a:solidFill>
            </a:endParaRPr>
          </a:p>
        </p:txBody>
      </p:sp>
      <p:pic>
        <p:nvPicPr>
          <p:cNvPr id="6" name="Picture 5">
            <a:extLst>
              <a:ext uri="{FF2B5EF4-FFF2-40B4-BE49-F238E27FC236}">
                <a16:creationId xmlns:a16="http://schemas.microsoft.com/office/drawing/2014/main" id="{C7675D85-7364-11F3-BFB9-BEFB04FB2721}"/>
              </a:ext>
            </a:extLst>
          </p:cNvPr>
          <p:cNvPicPr>
            <a:picLocks noChangeAspect="1"/>
          </p:cNvPicPr>
          <p:nvPr/>
        </p:nvPicPr>
        <p:blipFill>
          <a:blip r:embed="rId2"/>
          <a:stretch>
            <a:fillRect/>
          </a:stretch>
        </p:blipFill>
        <p:spPr>
          <a:xfrm>
            <a:off x="2455542" y="2484038"/>
            <a:ext cx="7818798" cy="1889924"/>
          </a:xfrm>
          <a:prstGeom prst="rect">
            <a:avLst/>
          </a:prstGeom>
        </p:spPr>
      </p:pic>
    </p:spTree>
    <p:extLst>
      <p:ext uri="{BB962C8B-B14F-4D97-AF65-F5344CB8AC3E}">
        <p14:creationId xmlns:p14="http://schemas.microsoft.com/office/powerpoint/2010/main" val="4250023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CFDC-9994-92ED-2809-256798351AB0}"/>
              </a:ext>
            </a:extLst>
          </p:cNvPr>
          <p:cNvSpPr>
            <a:spLocks noGrp="1"/>
          </p:cNvSpPr>
          <p:nvPr>
            <p:ph type="title"/>
          </p:nvPr>
        </p:nvSpPr>
        <p:spPr/>
        <p:txBody>
          <a:bodyPr/>
          <a:lstStyle/>
          <a:p>
            <a:r>
              <a:rPr lang="fr-FR" dirty="0"/>
              <a:t>Plan de la leçon</a:t>
            </a:r>
            <a:endParaRPr lang="fr-CD" dirty="0"/>
          </a:p>
        </p:txBody>
      </p:sp>
      <p:sp>
        <p:nvSpPr>
          <p:cNvPr id="3" name="Content Placeholder 2">
            <a:extLst>
              <a:ext uri="{FF2B5EF4-FFF2-40B4-BE49-F238E27FC236}">
                <a16:creationId xmlns:a16="http://schemas.microsoft.com/office/drawing/2014/main" id="{00AEF653-B1E9-5D35-EDAC-3FDD35911E69}"/>
              </a:ext>
            </a:extLst>
          </p:cNvPr>
          <p:cNvSpPr>
            <a:spLocks noGrp="1"/>
          </p:cNvSpPr>
          <p:nvPr>
            <p:ph idx="1"/>
          </p:nvPr>
        </p:nvSpPr>
        <p:spPr>
          <a:xfrm>
            <a:off x="462312" y="1604682"/>
            <a:ext cx="7892793" cy="4679857"/>
          </a:xfrm>
        </p:spPr>
        <p:txBody>
          <a:bodyPr>
            <a:normAutofit/>
          </a:bodyPr>
          <a:lstStyle/>
          <a:p>
            <a:r>
              <a:rPr lang="fr-FR" dirty="0"/>
              <a:t> Rôles dans le développement des systèmes experts</a:t>
            </a:r>
          </a:p>
          <a:p>
            <a:r>
              <a:rPr lang="fr-FR" dirty="0"/>
              <a:t>Acquisition de connaissances et ingénierie</a:t>
            </a:r>
          </a:p>
          <a:p>
            <a:r>
              <a:rPr lang="fr-FR" dirty="0"/>
              <a:t>Introduction à </a:t>
            </a:r>
            <a:r>
              <a:rPr lang="fr-FR" dirty="0" err="1"/>
              <a:t>Experta</a:t>
            </a:r>
            <a:endParaRPr lang="fr-FR" dirty="0"/>
          </a:p>
          <a:p>
            <a:pPr lvl="1"/>
            <a:r>
              <a:rPr lang="fr-FR" dirty="0"/>
              <a:t>Exemple d’un système expert de Météorologie</a:t>
            </a:r>
          </a:p>
          <a:p>
            <a:pPr lvl="1"/>
            <a:r>
              <a:rPr lang="fr-FR" dirty="0"/>
              <a:t>Exemple de diagnostic des types des diabètes</a:t>
            </a:r>
            <a:endParaRPr lang="fr-CD" dirty="0"/>
          </a:p>
        </p:txBody>
      </p:sp>
    </p:spTree>
    <p:extLst>
      <p:ext uri="{BB962C8B-B14F-4D97-AF65-F5344CB8AC3E}">
        <p14:creationId xmlns:p14="http://schemas.microsoft.com/office/powerpoint/2010/main" val="2225961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5F9F-6E11-2E6B-3F33-4627FA57140B}"/>
              </a:ext>
            </a:extLst>
          </p:cNvPr>
          <p:cNvSpPr>
            <a:spLocks noGrp="1"/>
          </p:cNvSpPr>
          <p:nvPr>
            <p:ph type="title"/>
          </p:nvPr>
        </p:nvSpPr>
        <p:spPr>
          <a:xfrm>
            <a:off x="416859" y="167902"/>
            <a:ext cx="10515600" cy="934757"/>
          </a:xfrm>
        </p:spPr>
        <p:txBody>
          <a:bodyPr>
            <a:normAutofit fontScale="90000"/>
          </a:bodyPr>
          <a:lstStyle/>
          <a:p>
            <a:r>
              <a:rPr lang="fr-CD" dirty="0"/>
              <a:t>Exemple : Décomposition du problème (</a:t>
            </a:r>
            <a:r>
              <a:rPr lang="fr-CD" dirty="0" err="1"/>
              <a:t>Cont</a:t>
            </a:r>
            <a:r>
              <a:rPr lang="fr-CD" dirty="0"/>
              <a:t>.)</a:t>
            </a:r>
          </a:p>
        </p:txBody>
      </p:sp>
      <p:sp>
        <p:nvSpPr>
          <p:cNvPr id="3" name="Content Placeholder 2">
            <a:extLst>
              <a:ext uri="{FF2B5EF4-FFF2-40B4-BE49-F238E27FC236}">
                <a16:creationId xmlns:a16="http://schemas.microsoft.com/office/drawing/2014/main" id="{272649C3-6034-7324-0BE5-21F308C359C4}"/>
              </a:ext>
            </a:extLst>
          </p:cNvPr>
          <p:cNvSpPr>
            <a:spLocks noGrp="1"/>
          </p:cNvSpPr>
          <p:nvPr>
            <p:ph idx="1"/>
          </p:nvPr>
        </p:nvSpPr>
        <p:spPr>
          <a:xfrm>
            <a:off x="416859" y="966460"/>
            <a:ext cx="10515600" cy="1758811"/>
          </a:xfrm>
        </p:spPr>
        <p:txBody>
          <a:bodyPr>
            <a:normAutofit fontScale="62500" lnSpcReduction="20000"/>
          </a:bodyPr>
          <a:lstStyle/>
          <a:p>
            <a:pPr algn="just"/>
            <a:r>
              <a:rPr lang="fr-FR" dirty="0"/>
              <a:t>Peut-être que l'information dont nous avons besoin pour recommander la mise en place d'une </a:t>
            </a:r>
            <a:r>
              <a:rPr lang="fr-FR" dirty="0">
                <a:solidFill>
                  <a:srgbClr val="FF0000"/>
                </a:solidFill>
              </a:rPr>
              <a:t>épargne</a:t>
            </a:r>
            <a:r>
              <a:rPr lang="fr-FR" dirty="0"/>
              <a:t> est de vérifier si l'épargne est </a:t>
            </a:r>
            <a:r>
              <a:rPr lang="fr-FR" dirty="0">
                <a:solidFill>
                  <a:srgbClr val="FF0000"/>
                </a:solidFill>
              </a:rPr>
              <a:t>inadéquate</a:t>
            </a:r>
            <a:r>
              <a:rPr lang="fr-FR" dirty="0"/>
              <a:t>. </a:t>
            </a:r>
          </a:p>
          <a:p>
            <a:pPr lvl="1" algn="just"/>
            <a:r>
              <a:rPr lang="fr-FR" dirty="0"/>
              <a:t>En d'autres termes, si elle est inadéquate, nous devrions l'</a:t>
            </a:r>
            <a:r>
              <a:rPr lang="fr-FR" dirty="0">
                <a:solidFill>
                  <a:srgbClr val="FF0000"/>
                </a:solidFill>
              </a:rPr>
              <a:t>augmenter</a:t>
            </a:r>
            <a:r>
              <a:rPr lang="fr-FR" dirty="0"/>
              <a:t>. </a:t>
            </a:r>
          </a:p>
          <a:p>
            <a:pPr algn="just"/>
            <a:r>
              <a:rPr lang="fr-FR" dirty="0"/>
              <a:t>En ce qui concerne les </a:t>
            </a:r>
            <a:r>
              <a:rPr lang="fr-FR" dirty="0">
                <a:solidFill>
                  <a:srgbClr val="FF0000"/>
                </a:solidFill>
              </a:rPr>
              <a:t>actions</a:t>
            </a:r>
            <a:r>
              <a:rPr lang="fr-FR" dirty="0"/>
              <a:t>, nous devrons vérifier deux choses, car nous avons ici une branche </a:t>
            </a:r>
            <a:r>
              <a:rPr lang="fr-FR" dirty="0">
                <a:solidFill>
                  <a:srgbClr val="FF0000"/>
                </a:solidFill>
              </a:rPr>
              <a:t>ET(AND)</a:t>
            </a:r>
            <a:r>
              <a:rPr lang="fr-FR" dirty="0"/>
              <a:t> indiquée par l'arc. Dans ce cas, nous recommanderons donc les </a:t>
            </a:r>
            <a:r>
              <a:rPr lang="fr-FR" dirty="0">
                <a:solidFill>
                  <a:srgbClr val="FF0000"/>
                </a:solidFill>
              </a:rPr>
              <a:t>actions</a:t>
            </a:r>
            <a:r>
              <a:rPr lang="fr-FR" dirty="0"/>
              <a:t> si </a:t>
            </a:r>
            <a:r>
              <a:rPr lang="fr-FR" dirty="0">
                <a:solidFill>
                  <a:srgbClr val="FF0000"/>
                </a:solidFill>
              </a:rPr>
              <a:t>l'épargne est adéquate</a:t>
            </a:r>
            <a:r>
              <a:rPr lang="fr-FR" dirty="0"/>
              <a:t> et si </a:t>
            </a:r>
            <a:r>
              <a:rPr lang="fr-FR" dirty="0">
                <a:solidFill>
                  <a:srgbClr val="FF0000"/>
                </a:solidFill>
              </a:rPr>
              <a:t>les revenus sont adéquats</a:t>
            </a:r>
            <a:r>
              <a:rPr lang="fr-FR" dirty="0"/>
              <a:t>. </a:t>
            </a:r>
          </a:p>
          <a:p>
            <a:pPr algn="just"/>
            <a:r>
              <a:rPr lang="fr-FR" dirty="0"/>
              <a:t>Pour ce qui est de recommander un </a:t>
            </a:r>
            <a:r>
              <a:rPr lang="fr-FR" dirty="0">
                <a:solidFill>
                  <a:srgbClr val="FF0000"/>
                </a:solidFill>
              </a:rPr>
              <a:t>mélange des deux</a:t>
            </a:r>
            <a:r>
              <a:rPr lang="fr-FR" dirty="0"/>
              <a:t>, nous devons également vérifier deux choses...</a:t>
            </a:r>
            <a:endParaRPr lang="fr-CD" dirty="0">
              <a:solidFill>
                <a:srgbClr val="FF0000"/>
              </a:solidFill>
            </a:endParaRPr>
          </a:p>
        </p:txBody>
      </p:sp>
      <p:pic>
        <p:nvPicPr>
          <p:cNvPr id="8" name="Picture 7">
            <a:extLst>
              <a:ext uri="{FF2B5EF4-FFF2-40B4-BE49-F238E27FC236}">
                <a16:creationId xmlns:a16="http://schemas.microsoft.com/office/drawing/2014/main" id="{8F2C0F7E-1716-5D78-76CE-45C3F2CA73D8}"/>
              </a:ext>
            </a:extLst>
          </p:cNvPr>
          <p:cNvPicPr>
            <a:picLocks noChangeAspect="1"/>
          </p:cNvPicPr>
          <p:nvPr/>
        </p:nvPicPr>
        <p:blipFill>
          <a:blip r:embed="rId2"/>
          <a:stretch>
            <a:fillRect/>
          </a:stretch>
        </p:blipFill>
        <p:spPr>
          <a:xfrm>
            <a:off x="2182777" y="3170964"/>
            <a:ext cx="8131245" cy="2720576"/>
          </a:xfrm>
          <a:prstGeom prst="rect">
            <a:avLst/>
          </a:prstGeom>
        </p:spPr>
      </p:pic>
    </p:spTree>
    <p:extLst>
      <p:ext uri="{BB962C8B-B14F-4D97-AF65-F5344CB8AC3E}">
        <p14:creationId xmlns:p14="http://schemas.microsoft.com/office/powerpoint/2010/main" val="804205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5F9F-6E11-2E6B-3F33-4627FA57140B}"/>
              </a:ext>
            </a:extLst>
          </p:cNvPr>
          <p:cNvSpPr>
            <a:spLocks noGrp="1"/>
          </p:cNvSpPr>
          <p:nvPr>
            <p:ph type="title"/>
          </p:nvPr>
        </p:nvSpPr>
        <p:spPr>
          <a:xfrm>
            <a:off x="416859" y="167902"/>
            <a:ext cx="10515600" cy="934757"/>
          </a:xfrm>
        </p:spPr>
        <p:txBody>
          <a:bodyPr>
            <a:normAutofit fontScale="90000"/>
          </a:bodyPr>
          <a:lstStyle/>
          <a:p>
            <a:r>
              <a:rPr lang="fr-CD" dirty="0"/>
              <a:t>Exemple : Décomposition du problème (</a:t>
            </a:r>
            <a:r>
              <a:rPr lang="fr-CD" dirty="0" err="1"/>
              <a:t>Cont</a:t>
            </a:r>
            <a:r>
              <a:rPr lang="fr-CD" dirty="0"/>
              <a:t>.)</a:t>
            </a:r>
          </a:p>
        </p:txBody>
      </p:sp>
      <p:sp>
        <p:nvSpPr>
          <p:cNvPr id="3" name="Content Placeholder 2">
            <a:extLst>
              <a:ext uri="{FF2B5EF4-FFF2-40B4-BE49-F238E27FC236}">
                <a16:creationId xmlns:a16="http://schemas.microsoft.com/office/drawing/2014/main" id="{272649C3-6034-7324-0BE5-21F308C359C4}"/>
              </a:ext>
            </a:extLst>
          </p:cNvPr>
          <p:cNvSpPr>
            <a:spLocks noGrp="1"/>
          </p:cNvSpPr>
          <p:nvPr>
            <p:ph idx="1"/>
          </p:nvPr>
        </p:nvSpPr>
        <p:spPr>
          <a:xfrm>
            <a:off x="416859" y="966460"/>
            <a:ext cx="10515600" cy="1758811"/>
          </a:xfrm>
        </p:spPr>
        <p:txBody>
          <a:bodyPr>
            <a:normAutofit fontScale="92500" lnSpcReduction="20000"/>
          </a:bodyPr>
          <a:lstStyle/>
          <a:p>
            <a:pPr algn="just"/>
            <a:r>
              <a:rPr lang="fr-FR" dirty="0"/>
              <a:t>Nous pouvons continuer à construire l'arbre pour décider si ces nœuds sont </a:t>
            </a:r>
            <a:r>
              <a:rPr lang="fr-FR" dirty="0">
                <a:solidFill>
                  <a:srgbClr val="FF0000"/>
                </a:solidFill>
              </a:rPr>
              <a:t>vrais </a:t>
            </a:r>
            <a:r>
              <a:rPr lang="fr-FR" dirty="0"/>
              <a:t>ou </a:t>
            </a:r>
            <a:r>
              <a:rPr lang="fr-FR" dirty="0">
                <a:solidFill>
                  <a:srgbClr val="FF0000"/>
                </a:solidFill>
              </a:rPr>
              <a:t>faux</a:t>
            </a:r>
            <a:r>
              <a:rPr lang="fr-FR" dirty="0"/>
              <a:t>. </a:t>
            </a:r>
          </a:p>
          <a:p>
            <a:pPr algn="just"/>
            <a:r>
              <a:rPr lang="fr-FR" dirty="0"/>
              <a:t>Ainsi, par exemple, nous pourrions vérifier si le revenu est </a:t>
            </a:r>
            <a:r>
              <a:rPr lang="fr-FR" dirty="0">
                <a:solidFill>
                  <a:srgbClr val="FF0000"/>
                </a:solidFill>
              </a:rPr>
              <a:t>inadéquat</a:t>
            </a:r>
            <a:r>
              <a:rPr lang="fr-FR" dirty="0"/>
              <a:t> en regardant si le revenu est </a:t>
            </a:r>
            <a:r>
              <a:rPr lang="fr-FR" dirty="0">
                <a:solidFill>
                  <a:srgbClr val="FF0000"/>
                </a:solidFill>
              </a:rPr>
              <a:t>inférieur</a:t>
            </a:r>
            <a:r>
              <a:rPr lang="fr-FR" dirty="0"/>
              <a:t> à une certaine valeur </a:t>
            </a:r>
            <a:r>
              <a:rPr lang="fr-FR" dirty="0">
                <a:solidFill>
                  <a:srgbClr val="FF0000"/>
                </a:solidFill>
              </a:rPr>
              <a:t>W</a:t>
            </a:r>
            <a:r>
              <a:rPr lang="fr-FR" dirty="0"/>
              <a:t> et si le revenu </a:t>
            </a:r>
            <a:r>
              <a:rPr lang="fr-FR" dirty="0">
                <a:solidFill>
                  <a:srgbClr val="FF0000"/>
                </a:solidFill>
              </a:rPr>
              <a:t>n'est pas régulier</a:t>
            </a:r>
            <a:r>
              <a:rPr lang="fr-FR" dirty="0"/>
              <a:t>.</a:t>
            </a:r>
            <a:endParaRPr lang="fr-CD" dirty="0">
              <a:solidFill>
                <a:srgbClr val="FF0000"/>
              </a:solidFill>
            </a:endParaRPr>
          </a:p>
        </p:txBody>
      </p:sp>
      <p:pic>
        <p:nvPicPr>
          <p:cNvPr id="8" name="Picture 7">
            <a:extLst>
              <a:ext uri="{FF2B5EF4-FFF2-40B4-BE49-F238E27FC236}">
                <a16:creationId xmlns:a16="http://schemas.microsoft.com/office/drawing/2014/main" id="{ED668D77-7E91-F3CD-6EEE-D7B284E9A335}"/>
              </a:ext>
            </a:extLst>
          </p:cNvPr>
          <p:cNvPicPr>
            <a:picLocks noChangeAspect="1"/>
          </p:cNvPicPr>
          <p:nvPr/>
        </p:nvPicPr>
        <p:blipFill>
          <a:blip r:embed="rId2"/>
          <a:stretch>
            <a:fillRect/>
          </a:stretch>
        </p:blipFill>
        <p:spPr>
          <a:xfrm>
            <a:off x="1612391" y="2574941"/>
            <a:ext cx="9320068" cy="4115157"/>
          </a:xfrm>
          <a:prstGeom prst="rect">
            <a:avLst/>
          </a:prstGeom>
        </p:spPr>
      </p:pic>
    </p:spTree>
    <p:extLst>
      <p:ext uri="{BB962C8B-B14F-4D97-AF65-F5344CB8AC3E}">
        <p14:creationId xmlns:p14="http://schemas.microsoft.com/office/powerpoint/2010/main" val="1488097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5F9F-6E11-2E6B-3F33-4627FA57140B}"/>
              </a:ext>
            </a:extLst>
          </p:cNvPr>
          <p:cNvSpPr>
            <a:spLocks noGrp="1"/>
          </p:cNvSpPr>
          <p:nvPr>
            <p:ph type="title"/>
          </p:nvPr>
        </p:nvSpPr>
        <p:spPr>
          <a:xfrm>
            <a:off x="416859" y="167902"/>
            <a:ext cx="10515600" cy="934757"/>
          </a:xfrm>
        </p:spPr>
        <p:txBody>
          <a:bodyPr>
            <a:normAutofit fontScale="90000"/>
          </a:bodyPr>
          <a:lstStyle/>
          <a:p>
            <a:r>
              <a:rPr lang="fr-CD" dirty="0"/>
              <a:t>Exemple : Décomposition du problème (</a:t>
            </a:r>
            <a:r>
              <a:rPr lang="fr-CD" dirty="0" err="1"/>
              <a:t>Cont</a:t>
            </a:r>
            <a:r>
              <a:rPr lang="fr-CD" dirty="0"/>
              <a:t>.)</a:t>
            </a:r>
          </a:p>
        </p:txBody>
      </p:sp>
      <p:sp>
        <p:nvSpPr>
          <p:cNvPr id="3" name="Content Placeholder 2">
            <a:extLst>
              <a:ext uri="{FF2B5EF4-FFF2-40B4-BE49-F238E27FC236}">
                <a16:creationId xmlns:a16="http://schemas.microsoft.com/office/drawing/2014/main" id="{272649C3-6034-7324-0BE5-21F308C359C4}"/>
              </a:ext>
            </a:extLst>
          </p:cNvPr>
          <p:cNvSpPr>
            <a:spLocks noGrp="1"/>
          </p:cNvSpPr>
          <p:nvPr>
            <p:ph idx="1"/>
          </p:nvPr>
        </p:nvSpPr>
        <p:spPr>
          <a:xfrm>
            <a:off x="416859" y="966460"/>
            <a:ext cx="3357282" cy="5384352"/>
          </a:xfrm>
        </p:spPr>
        <p:txBody>
          <a:bodyPr>
            <a:normAutofit fontScale="77500" lnSpcReduction="20000"/>
          </a:bodyPr>
          <a:lstStyle/>
          <a:p>
            <a:pPr algn="just"/>
            <a:r>
              <a:rPr lang="fr-FR" dirty="0"/>
              <a:t>À partir de cet arbre, nous pouvons maintenant identifier ce qui deviendra les </a:t>
            </a:r>
            <a:r>
              <a:rPr lang="fr-FR" dirty="0">
                <a:solidFill>
                  <a:srgbClr val="FF0000"/>
                </a:solidFill>
              </a:rPr>
              <a:t>règles de production</a:t>
            </a:r>
            <a:r>
              <a:rPr lang="fr-FR" dirty="0"/>
              <a:t>. </a:t>
            </a:r>
          </a:p>
          <a:p>
            <a:pPr algn="just"/>
            <a:endParaRPr lang="fr-FR" dirty="0"/>
          </a:p>
          <a:p>
            <a:pPr algn="just"/>
            <a:r>
              <a:rPr lang="fr-FR" dirty="0"/>
              <a:t>Par exemple, dans la partie </a:t>
            </a:r>
            <a:r>
              <a:rPr lang="fr-FR" dirty="0">
                <a:solidFill>
                  <a:srgbClr val="0070C0"/>
                </a:solidFill>
              </a:rPr>
              <a:t>encerclée</a:t>
            </a:r>
            <a:r>
              <a:rPr lang="fr-FR" dirty="0"/>
              <a:t> de l'arbre où la </a:t>
            </a:r>
            <a:r>
              <a:rPr lang="fr-FR" dirty="0">
                <a:solidFill>
                  <a:srgbClr val="FF0000"/>
                </a:solidFill>
              </a:rPr>
              <a:t>recommandation d'actions </a:t>
            </a:r>
            <a:r>
              <a:rPr lang="fr-FR" dirty="0"/>
              <a:t>est basée sur l’adéquation de l'épargne et du revenu, nous pouvons maintenant dire que: </a:t>
            </a:r>
          </a:p>
          <a:p>
            <a:pPr algn="just"/>
            <a:endParaRPr lang="fr-FR" dirty="0"/>
          </a:p>
          <a:p>
            <a:pPr lvl="1" algn="just"/>
            <a:r>
              <a:rPr lang="fr-FR" dirty="0"/>
              <a:t>« </a:t>
            </a:r>
            <a:r>
              <a:rPr lang="fr-FR" dirty="0">
                <a:solidFill>
                  <a:srgbClr val="FF0000"/>
                </a:solidFill>
              </a:rPr>
              <a:t>IF</a:t>
            </a:r>
            <a:r>
              <a:rPr lang="fr-FR" dirty="0"/>
              <a:t> l'épargne et le revenu sont tous deux adéquats, </a:t>
            </a:r>
            <a:r>
              <a:rPr lang="fr-FR" dirty="0">
                <a:solidFill>
                  <a:srgbClr val="FF0000"/>
                </a:solidFill>
              </a:rPr>
              <a:t>THEN</a:t>
            </a:r>
            <a:r>
              <a:rPr lang="fr-FR" dirty="0"/>
              <a:t> il faut recommander des </a:t>
            </a:r>
            <a:r>
              <a:rPr lang="fr-FR" dirty="0">
                <a:solidFill>
                  <a:srgbClr val="FF0000"/>
                </a:solidFill>
              </a:rPr>
              <a:t>actions</a:t>
            </a:r>
            <a:r>
              <a:rPr lang="fr-FR" dirty="0"/>
              <a:t> ».</a:t>
            </a:r>
            <a:endParaRPr lang="fr-CD" dirty="0">
              <a:solidFill>
                <a:srgbClr val="FF0000"/>
              </a:solidFill>
            </a:endParaRPr>
          </a:p>
        </p:txBody>
      </p:sp>
      <p:pic>
        <p:nvPicPr>
          <p:cNvPr id="12" name="Picture 11">
            <a:extLst>
              <a:ext uri="{FF2B5EF4-FFF2-40B4-BE49-F238E27FC236}">
                <a16:creationId xmlns:a16="http://schemas.microsoft.com/office/drawing/2014/main" id="{4BABDF5D-E5E2-7AFE-4983-EAD16C972D4B}"/>
              </a:ext>
            </a:extLst>
          </p:cNvPr>
          <p:cNvPicPr>
            <a:picLocks noChangeAspect="1"/>
          </p:cNvPicPr>
          <p:nvPr/>
        </p:nvPicPr>
        <p:blipFill>
          <a:blip r:embed="rId2"/>
          <a:stretch>
            <a:fillRect/>
          </a:stretch>
        </p:blipFill>
        <p:spPr>
          <a:xfrm>
            <a:off x="4528869" y="1420245"/>
            <a:ext cx="7491109" cy="4930567"/>
          </a:xfrm>
          <a:prstGeom prst="rect">
            <a:avLst/>
          </a:prstGeom>
        </p:spPr>
      </p:pic>
    </p:spTree>
    <p:extLst>
      <p:ext uri="{BB962C8B-B14F-4D97-AF65-F5344CB8AC3E}">
        <p14:creationId xmlns:p14="http://schemas.microsoft.com/office/powerpoint/2010/main" val="3942044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5F9F-6E11-2E6B-3F33-4627FA57140B}"/>
              </a:ext>
            </a:extLst>
          </p:cNvPr>
          <p:cNvSpPr>
            <a:spLocks noGrp="1"/>
          </p:cNvSpPr>
          <p:nvPr>
            <p:ph type="title"/>
          </p:nvPr>
        </p:nvSpPr>
        <p:spPr>
          <a:xfrm>
            <a:off x="416859" y="167902"/>
            <a:ext cx="10515600" cy="934757"/>
          </a:xfrm>
        </p:spPr>
        <p:txBody>
          <a:bodyPr>
            <a:normAutofit fontScale="90000"/>
          </a:bodyPr>
          <a:lstStyle/>
          <a:p>
            <a:r>
              <a:rPr lang="fr-CD" dirty="0"/>
              <a:t>Exemple : Décomposition du problème (</a:t>
            </a:r>
            <a:r>
              <a:rPr lang="fr-CD" dirty="0" err="1"/>
              <a:t>Cont</a:t>
            </a:r>
            <a:r>
              <a:rPr lang="fr-CD" dirty="0"/>
              <a:t>.)</a:t>
            </a:r>
          </a:p>
        </p:txBody>
      </p:sp>
      <p:sp>
        <p:nvSpPr>
          <p:cNvPr id="3" name="Content Placeholder 2">
            <a:extLst>
              <a:ext uri="{FF2B5EF4-FFF2-40B4-BE49-F238E27FC236}">
                <a16:creationId xmlns:a16="http://schemas.microsoft.com/office/drawing/2014/main" id="{272649C3-6034-7324-0BE5-21F308C359C4}"/>
              </a:ext>
            </a:extLst>
          </p:cNvPr>
          <p:cNvSpPr>
            <a:spLocks noGrp="1"/>
          </p:cNvSpPr>
          <p:nvPr>
            <p:ph idx="1"/>
          </p:nvPr>
        </p:nvSpPr>
        <p:spPr>
          <a:xfrm>
            <a:off x="416859" y="1289189"/>
            <a:ext cx="3886200" cy="1758811"/>
          </a:xfrm>
        </p:spPr>
        <p:txBody>
          <a:bodyPr>
            <a:normAutofit fontScale="92500" lnSpcReduction="10000"/>
          </a:bodyPr>
          <a:lstStyle/>
          <a:p>
            <a:pPr algn="just"/>
            <a:r>
              <a:rPr lang="fr-FR" dirty="0"/>
              <a:t>Nous pouvons également décider que le revenu est </a:t>
            </a:r>
            <a:r>
              <a:rPr lang="fr-FR" dirty="0">
                <a:solidFill>
                  <a:srgbClr val="FF0000"/>
                </a:solidFill>
              </a:rPr>
              <a:t>inadéquat</a:t>
            </a:r>
            <a:r>
              <a:rPr lang="fr-FR" dirty="0"/>
              <a:t> s'il est inférieur à </a:t>
            </a:r>
            <a:r>
              <a:rPr lang="fr-FR" dirty="0">
                <a:solidFill>
                  <a:srgbClr val="FF0000"/>
                </a:solidFill>
              </a:rPr>
              <a:t>W</a:t>
            </a:r>
            <a:r>
              <a:rPr lang="fr-FR" dirty="0"/>
              <a:t> et </a:t>
            </a:r>
            <a:r>
              <a:rPr lang="fr-FR" dirty="0">
                <a:solidFill>
                  <a:srgbClr val="FF0000"/>
                </a:solidFill>
              </a:rPr>
              <a:t>n'est pas régulier</a:t>
            </a:r>
          </a:p>
        </p:txBody>
      </p:sp>
      <p:pic>
        <p:nvPicPr>
          <p:cNvPr id="8" name="Picture 7">
            <a:extLst>
              <a:ext uri="{FF2B5EF4-FFF2-40B4-BE49-F238E27FC236}">
                <a16:creationId xmlns:a16="http://schemas.microsoft.com/office/drawing/2014/main" id="{6FB0681D-D55F-E64D-6253-14679E7DAF72}"/>
              </a:ext>
            </a:extLst>
          </p:cNvPr>
          <p:cNvPicPr>
            <a:picLocks noChangeAspect="1"/>
          </p:cNvPicPr>
          <p:nvPr/>
        </p:nvPicPr>
        <p:blipFill>
          <a:blip r:embed="rId2"/>
          <a:stretch>
            <a:fillRect/>
          </a:stretch>
        </p:blipFill>
        <p:spPr>
          <a:xfrm>
            <a:off x="4375347" y="1501599"/>
            <a:ext cx="7529212" cy="4930567"/>
          </a:xfrm>
          <a:prstGeom prst="rect">
            <a:avLst/>
          </a:prstGeom>
        </p:spPr>
      </p:pic>
    </p:spTree>
    <p:extLst>
      <p:ext uri="{BB962C8B-B14F-4D97-AF65-F5344CB8AC3E}">
        <p14:creationId xmlns:p14="http://schemas.microsoft.com/office/powerpoint/2010/main" val="1129456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5F9F-6E11-2E6B-3F33-4627FA57140B}"/>
              </a:ext>
            </a:extLst>
          </p:cNvPr>
          <p:cNvSpPr>
            <a:spLocks noGrp="1"/>
          </p:cNvSpPr>
          <p:nvPr>
            <p:ph type="title"/>
          </p:nvPr>
        </p:nvSpPr>
        <p:spPr>
          <a:xfrm>
            <a:off x="416859" y="167902"/>
            <a:ext cx="10515600" cy="934757"/>
          </a:xfrm>
        </p:spPr>
        <p:txBody>
          <a:bodyPr>
            <a:normAutofit fontScale="90000"/>
          </a:bodyPr>
          <a:lstStyle/>
          <a:p>
            <a:r>
              <a:rPr lang="fr-CD" dirty="0"/>
              <a:t>Exemple : Décomposition du problème (</a:t>
            </a:r>
            <a:r>
              <a:rPr lang="fr-CD" dirty="0" err="1"/>
              <a:t>Cont</a:t>
            </a:r>
            <a:r>
              <a:rPr lang="fr-CD" dirty="0"/>
              <a:t>.)</a:t>
            </a:r>
          </a:p>
        </p:txBody>
      </p:sp>
      <p:sp>
        <p:nvSpPr>
          <p:cNvPr id="3" name="Content Placeholder 2">
            <a:extLst>
              <a:ext uri="{FF2B5EF4-FFF2-40B4-BE49-F238E27FC236}">
                <a16:creationId xmlns:a16="http://schemas.microsoft.com/office/drawing/2014/main" id="{272649C3-6034-7324-0BE5-21F308C359C4}"/>
              </a:ext>
            </a:extLst>
          </p:cNvPr>
          <p:cNvSpPr>
            <a:spLocks noGrp="1"/>
          </p:cNvSpPr>
          <p:nvPr>
            <p:ph idx="1"/>
          </p:nvPr>
        </p:nvSpPr>
        <p:spPr>
          <a:xfrm>
            <a:off x="416859" y="1289189"/>
            <a:ext cx="3886200" cy="1758811"/>
          </a:xfrm>
        </p:spPr>
        <p:txBody>
          <a:bodyPr>
            <a:normAutofit fontScale="92500" lnSpcReduction="10000"/>
          </a:bodyPr>
          <a:lstStyle/>
          <a:p>
            <a:pPr algn="just"/>
            <a:r>
              <a:rPr lang="fr-FR" dirty="0"/>
              <a:t>En outre, nous pouvons conclure que l'épargne est </a:t>
            </a:r>
            <a:r>
              <a:rPr lang="fr-FR" dirty="0">
                <a:solidFill>
                  <a:srgbClr val="FF0000"/>
                </a:solidFill>
              </a:rPr>
              <a:t>inadéquat</a:t>
            </a:r>
            <a:r>
              <a:rPr lang="fr-FR" dirty="0"/>
              <a:t> si le montant épargné est inférieur à </a:t>
            </a:r>
            <a:r>
              <a:rPr lang="fr-FR" dirty="0">
                <a:solidFill>
                  <a:srgbClr val="FF0000"/>
                </a:solidFill>
              </a:rPr>
              <a:t>Y</a:t>
            </a:r>
            <a:r>
              <a:rPr lang="fr-FR" dirty="0"/>
              <a:t>.</a:t>
            </a:r>
            <a:endParaRPr lang="fr-CD" dirty="0">
              <a:solidFill>
                <a:srgbClr val="FF0000"/>
              </a:solidFill>
            </a:endParaRPr>
          </a:p>
        </p:txBody>
      </p:sp>
      <p:pic>
        <p:nvPicPr>
          <p:cNvPr id="5" name="Picture 4">
            <a:extLst>
              <a:ext uri="{FF2B5EF4-FFF2-40B4-BE49-F238E27FC236}">
                <a16:creationId xmlns:a16="http://schemas.microsoft.com/office/drawing/2014/main" id="{E931153D-B3B9-F6B0-B401-7ABEEAAB95F0}"/>
              </a:ext>
            </a:extLst>
          </p:cNvPr>
          <p:cNvPicPr>
            <a:picLocks noChangeAspect="1"/>
          </p:cNvPicPr>
          <p:nvPr/>
        </p:nvPicPr>
        <p:blipFill>
          <a:blip r:embed="rId2"/>
          <a:stretch>
            <a:fillRect/>
          </a:stretch>
        </p:blipFill>
        <p:spPr>
          <a:xfrm>
            <a:off x="4478562" y="1506753"/>
            <a:ext cx="7552074" cy="4938188"/>
          </a:xfrm>
          <a:prstGeom prst="rect">
            <a:avLst/>
          </a:prstGeom>
        </p:spPr>
      </p:pic>
    </p:spTree>
    <p:extLst>
      <p:ext uri="{BB962C8B-B14F-4D97-AF65-F5344CB8AC3E}">
        <p14:creationId xmlns:p14="http://schemas.microsoft.com/office/powerpoint/2010/main" val="2145356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5F9F-6E11-2E6B-3F33-4627FA57140B}"/>
              </a:ext>
            </a:extLst>
          </p:cNvPr>
          <p:cNvSpPr>
            <a:spLocks noGrp="1"/>
          </p:cNvSpPr>
          <p:nvPr>
            <p:ph type="title"/>
          </p:nvPr>
        </p:nvSpPr>
        <p:spPr>
          <a:xfrm>
            <a:off x="416859" y="167902"/>
            <a:ext cx="10515600" cy="934757"/>
          </a:xfrm>
        </p:spPr>
        <p:txBody>
          <a:bodyPr>
            <a:normAutofit fontScale="90000"/>
          </a:bodyPr>
          <a:lstStyle/>
          <a:p>
            <a:r>
              <a:rPr lang="fr-CD" dirty="0"/>
              <a:t>Exemple : Décomposition du problème (</a:t>
            </a:r>
            <a:r>
              <a:rPr lang="fr-CD" dirty="0" err="1"/>
              <a:t>Cont</a:t>
            </a:r>
            <a:r>
              <a:rPr lang="fr-CD" dirty="0"/>
              <a:t>.)</a:t>
            </a:r>
          </a:p>
        </p:txBody>
      </p:sp>
      <p:sp>
        <p:nvSpPr>
          <p:cNvPr id="3" name="Content Placeholder 2">
            <a:extLst>
              <a:ext uri="{FF2B5EF4-FFF2-40B4-BE49-F238E27FC236}">
                <a16:creationId xmlns:a16="http://schemas.microsoft.com/office/drawing/2014/main" id="{272649C3-6034-7324-0BE5-21F308C359C4}"/>
              </a:ext>
            </a:extLst>
          </p:cNvPr>
          <p:cNvSpPr>
            <a:spLocks noGrp="1"/>
          </p:cNvSpPr>
          <p:nvPr>
            <p:ph idx="1"/>
          </p:nvPr>
        </p:nvSpPr>
        <p:spPr>
          <a:xfrm>
            <a:off x="416859" y="1289189"/>
            <a:ext cx="3886200" cy="4385470"/>
          </a:xfrm>
        </p:spPr>
        <p:txBody>
          <a:bodyPr>
            <a:normAutofit fontScale="62500" lnSpcReduction="20000"/>
          </a:bodyPr>
          <a:lstStyle/>
          <a:p>
            <a:pPr algn="just">
              <a:lnSpc>
                <a:spcPct val="170000"/>
              </a:lnSpc>
              <a:spcBef>
                <a:spcPts val="0"/>
              </a:spcBef>
            </a:pPr>
            <a:r>
              <a:rPr lang="fr-FR" dirty="0"/>
              <a:t>En fin de compte, nous pouvons utiliser cet arbre pour </a:t>
            </a:r>
            <a:r>
              <a:rPr lang="fr-FR" dirty="0">
                <a:solidFill>
                  <a:srgbClr val="FF0000"/>
                </a:solidFill>
              </a:rPr>
              <a:t>identifier toutes les règles de production</a:t>
            </a:r>
            <a:r>
              <a:rPr lang="fr-FR" dirty="0"/>
              <a:t> dont nous aurons besoin pour prendre toutes les décisions nécessaires pour recommander, dans ce cas, le </a:t>
            </a:r>
            <a:r>
              <a:rPr lang="fr-FR" dirty="0">
                <a:solidFill>
                  <a:srgbClr val="FF0000"/>
                </a:solidFill>
              </a:rPr>
              <a:t>type d'investissement </a:t>
            </a:r>
            <a:r>
              <a:rPr lang="fr-FR" dirty="0"/>
              <a:t>qu'un utilisateur devrait faire dans une banque.</a:t>
            </a:r>
            <a:endParaRPr lang="fr-CD" dirty="0">
              <a:solidFill>
                <a:srgbClr val="FF0000"/>
              </a:solidFill>
            </a:endParaRPr>
          </a:p>
        </p:txBody>
      </p:sp>
      <p:pic>
        <p:nvPicPr>
          <p:cNvPr id="8" name="Picture 7">
            <a:extLst>
              <a:ext uri="{FF2B5EF4-FFF2-40B4-BE49-F238E27FC236}">
                <a16:creationId xmlns:a16="http://schemas.microsoft.com/office/drawing/2014/main" id="{2423AD58-3241-135F-D31F-8F418550861A}"/>
              </a:ext>
            </a:extLst>
          </p:cNvPr>
          <p:cNvPicPr>
            <a:picLocks noChangeAspect="1"/>
          </p:cNvPicPr>
          <p:nvPr/>
        </p:nvPicPr>
        <p:blipFill>
          <a:blip r:embed="rId2"/>
          <a:stretch>
            <a:fillRect/>
          </a:stretch>
        </p:blipFill>
        <p:spPr>
          <a:xfrm>
            <a:off x="4509247" y="1559858"/>
            <a:ext cx="7389336" cy="4872618"/>
          </a:xfrm>
          <a:prstGeom prst="rect">
            <a:avLst/>
          </a:prstGeom>
        </p:spPr>
      </p:pic>
    </p:spTree>
    <p:extLst>
      <p:ext uri="{BB962C8B-B14F-4D97-AF65-F5344CB8AC3E}">
        <p14:creationId xmlns:p14="http://schemas.microsoft.com/office/powerpoint/2010/main" val="1408406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0E567-9979-834D-7A11-DBD1B810C512}"/>
              </a:ext>
            </a:extLst>
          </p:cNvPr>
          <p:cNvSpPr>
            <a:spLocks noGrp="1"/>
          </p:cNvSpPr>
          <p:nvPr>
            <p:ph type="title"/>
          </p:nvPr>
        </p:nvSpPr>
        <p:spPr>
          <a:xfrm>
            <a:off x="192741" y="321235"/>
            <a:ext cx="10515600" cy="719604"/>
          </a:xfrm>
        </p:spPr>
        <p:txBody>
          <a:bodyPr/>
          <a:lstStyle/>
          <a:p>
            <a:r>
              <a:rPr lang="fr-CD" dirty="0"/>
              <a:t>Ingénierie de la connaissance</a:t>
            </a:r>
          </a:p>
        </p:txBody>
      </p:sp>
      <p:sp>
        <p:nvSpPr>
          <p:cNvPr id="3" name="Content Placeholder 2">
            <a:extLst>
              <a:ext uri="{FF2B5EF4-FFF2-40B4-BE49-F238E27FC236}">
                <a16:creationId xmlns:a16="http://schemas.microsoft.com/office/drawing/2014/main" id="{27DB7D1A-00F4-A200-1650-EF9477EC555F}"/>
              </a:ext>
            </a:extLst>
          </p:cNvPr>
          <p:cNvSpPr>
            <a:spLocks noGrp="1"/>
          </p:cNvSpPr>
          <p:nvPr>
            <p:ph idx="1"/>
          </p:nvPr>
        </p:nvSpPr>
        <p:spPr>
          <a:xfrm>
            <a:off x="524435" y="1350496"/>
            <a:ext cx="10515600" cy="4351338"/>
          </a:xfrm>
        </p:spPr>
        <p:txBody>
          <a:bodyPr/>
          <a:lstStyle/>
          <a:p>
            <a:pPr algn="just"/>
            <a:r>
              <a:rPr lang="fr-FR" dirty="0"/>
              <a:t>Maintenant que nous avons parlé de l'acquisition des connaissances et un peu de la décomposition des problèmes, passons à l'ingénierie des connaissances proprement dite. </a:t>
            </a:r>
          </a:p>
          <a:p>
            <a:pPr algn="just"/>
            <a:endParaRPr lang="fr-FR" dirty="0"/>
          </a:p>
          <a:p>
            <a:pPr algn="just"/>
            <a:r>
              <a:rPr lang="fr-FR" dirty="0"/>
              <a:t>C'est ici que nous </a:t>
            </a:r>
            <a:r>
              <a:rPr lang="fr-FR" dirty="0">
                <a:solidFill>
                  <a:srgbClr val="FF0000"/>
                </a:solidFill>
              </a:rPr>
              <a:t>codons la base de connaissances </a:t>
            </a:r>
            <a:r>
              <a:rPr lang="fr-FR" dirty="0"/>
              <a:t>qui sera utilisée par le système expert.</a:t>
            </a:r>
            <a:endParaRPr lang="fr-CD" dirty="0"/>
          </a:p>
        </p:txBody>
      </p:sp>
      <p:pic>
        <p:nvPicPr>
          <p:cNvPr id="5" name="Picture 4">
            <a:extLst>
              <a:ext uri="{FF2B5EF4-FFF2-40B4-BE49-F238E27FC236}">
                <a16:creationId xmlns:a16="http://schemas.microsoft.com/office/drawing/2014/main" id="{36BB5B1B-675F-3C86-5D85-7DCD60462DCD}"/>
              </a:ext>
            </a:extLst>
          </p:cNvPr>
          <p:cNvPicPr>
            <a:picLocks noChangeAspect="1"/>
          </p:cNvPicPr>
          <p:nvPr/>
        </p:nvPicPr>
        <p:blipFill>
          <a:blip r:embed="rId2"/>
          <a:stretch>
            <a:fillRect/>
          </a:stretch>
        </p:blipFill>
        <p:spPr>
          <a:xfrm>
            <a:off x="5083611" y="3630704"/>
            <a:ext cx="6309907" cy="2751181"/>
          </a:xfrm>
          <a:prstGeom prst="rect">
            <a:avLst/>
          </a:prstGeom>
        </p:spPr>
      </p:pic>
    </p:spTree>
    <p:extLst>
      <p:ext uri="{BB962C8B-B14F-4D97-AF65-F5344CB8AC3E}">
        <p14:creationId xmlns:p14="http://schemas.microsoft.com/office/powerpoint/2010/main" val="2600584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49DA-D6D8-907B-FD58-A4D16BFBA7F5}"/>
              </a:ext>
            </a:extLst>
          </p:cNvPr>
          <p:cNvSpPr>
            <a:spLocks noGrp="1"/>
          </p:cNvSpPr>
          <p:nvPr>
            <p:ph type="title"/>
          </p:nvPr>
        </p:nvSpPr>
        <p:spPr>
          <a:xfrm>
            <a:off x="219635" y="185831"/>
            <a:ext cx="10515600" cy="719604"/>
          </a:xfrm>
        </p:spPr>
        <p:txBody>
          <a:bodyPr/>
          <a:lstStyle/>
          <a:p>
            <a:r>
              <a:rPr lang="fr-FR" dirty="0"/>
              <a:t>Implémentation</a:t>
            </a:r>
            <a:endParaRPr lang="fr-CD" dirty="0"/>
          </a:p>
        </p:txBody>
      </p:sp>
      <p:sp>
        <p:nvSpPr>
          <p:cNvPr id="3" name="Content Placeholder 2">
            <a:extLst>
              <a:ext uri="{FF2B5EF4-FFF2-40B4-BE49-F238E27FC236}">
                <a16:creationId xmlns:a16="http://schemas.microsoft.com/office/drawing/2014/main" id="{B1FB16F3-E129-DCC8-BC58-627D251DB12C}"/>
              </a:ext>
            </a:extLst>
          </p:cNvPr>
          <p:cNvSpPr>
            <a:spLocks noGrp="1"/>
          </p:cNvSpPr>
          <p:nvPr>
            <p:ph idx="1"/>
          </p:nvPr>
        </p:nvSpPr>
        <p:spPr>
          <a:xfrm>
            <a:off x="363071" y="905435"/>
            <a:ext cx="10515600" cy="4581245"/>
          </a:xfrm>
        </p:spPr>
        <p:txBody>
          <a:bodyPr>
            <a:normAutofit fontScale="70000" lnSpcReduction="20000"/>
          </a:bodyPr>
          <a:lstStyle/>
          <a:p>
            <a:pPr algn="just"/>
            <a:r>
              <a:rPr lang="fr-FR" dirty="0"/>
              <a:t>Notre première réflexion porte sur la manière dont nous voulons </a:t>
            </a:r>
            <a:r>
              <a:rPr lang="fr-FR" dirty="0">
                <a:solidFill>
                  <a:srgbClr val="FF0000"/>
                </a:solidFill>
              </a:rPr>
              <a:t>implémenter </a:t>
            </a:r>
            <a:r>
              <a:rPr lang="fr-FR" dirty="0"/>
              <a:t>la base de connaissances. </a:t>
            </a:r>
          </a:p>
          <a:p>
            <a:pPr algn="just"/>
            <a:r>
              <a:rPr lang="fr-FR" dirty="0"/>
              <a:t>Il se peut que nous voulions utiliser des </a:t>
            </a:r>
            <a:r>
              <a:rPr lang="fr-FR" dirty="0">
                <a:solidFill>
                  <a:srgbClr val="FF0000"/>
                </a:solidFill>
              </a:rPr>
              <a:t>langages de programmation fonctionnelle déclaratifs</a:t>
            </a:r>
            <a:r>
              <a:rPr lang="fr-FR" dirty="0"/>
              <a:t> tels que Lisp, Prolog et Miranda, qui sont généralement le </a:t>
            </a:r>
            <a:r>
              <a:rPr lang="fr-FR" dirty="0">
                <a:solidFill>
                  <a:srgbClr val="FF0000"/>
                </a:solidFill>
              </a:rPr>
              <a:t>premier choix pour la mise en œuvre de systèmes d'intelligence artificielle </a:t>
            </a:r>
            <a:r>
              <a:rPr lang="fr-FR" dirty="0"/>
              <a:t>basés sur des règles, tels que les systèmes experts, dès le départ. </a:t>
            </a:r>
          </a:p>
          <a:p>
            <a:pPr lvl="1" algn="just"/>
            <a:r>
              <a:rPr lang="fr-FR" dirty="0"/>
              <a:t>Parce que la structure syntaxique des règles écrites dans ces langages peut être étroitement liée à une forme choisie de représentation des connaissances, et les moyens par lesquels une requête est résolue à un modèle de raisonnement connexe. </a:t>
            </a:r>
          </a:p>
          <a:p>
            <a:pPr lvl="1" algn="just"/>
            <a:r>
              <a:rPr lang="fr-FR" dirty="0"/>
              <a:t>Un programme déclaratif est une séquence de faits et de règles, un ensemble de conditions qui décrivent un espace de solution. </a:t>
            </a:r>
          </a:p>
          <a:p>
            <a:pPr lvl="1" algn="just"/>
            <a:r>
              <a:rPr lang="fr-FR" dirty="0"/>
              <a:t>Il existe une certaine dépendance à l'égard de l'ordre dans lequel ces éléments sont écrits, mais pas autant que dans les programmes procéduraux. </a:t>
            </a:r>
          </a:p>
          <a:p>
            <a:pPr algn="just"/>
            <a:r>
              <a:rPr lang="fr-FR" dirty="0"/>
              <a:t>À la différence, un </a:t>
            </a:r>
            <a:r>
              <a:rPr lang="fr-FR" dirty="0">
                <a:solidFill>
                  <a:srgbClr val="FF0000"/>
                </a:solidFill>
              </a:rPr>
              <a:t>programme procédural/impératif </a:t>
            </a:r>
            <a:r>
              <a:rPr lang="fr-FR" dirty="0"/>
              <a:t>consiste en une séquence de commandes. </a:t>
            </a:r>
          </a:p>
          <a:p>
            <a:pPr lvl="1" algn="just"/>
            <a:r>
              <a:rPr lang="fr-FR" dirty="0"/>
              <a:t>Il est nécessaire que le programmeur réfléchisse soigneusement, pour chaque nouveau problème, aux étapes à suivre pour le résoudre et à l'ordre dans lequel elles doivent être exécutées. </a:t>
            </a:r>
          </a:p>
          <a:p>
            <a:pPr lvl="1" algn="just"/>
            <a:r>
              <a:rPr lang="fr-FR" dirty="0"/>
              <a:t>Les </a:t>
            </a:r>
            <a:r>
              <a:rPr lang="fr-FR" dirty="0">
                <a:solidFill>
                  <a:srgbClr val="FF0000"/>
                </a:solidFill>
              </a:rPr>
              <a:t>réseaux neuronaux</a:t>
            </a:r>
            <a:r>
              <a:rPr lang="fr-FR" dirty="0"/>
              <a:t>, qui sont un exemple d'application de "calcul de nombres", sont généralement mis en œuvre dans des langages procéduraux tels que Java, C/C++, etc.</a:t>
            </a:r>
            <a:endParaRPr lang="fr-CD" dirty="0"/>
          </a:p>
        </p:txBody>
      </p:sp>
      <p:pic>
        <p:nvPicPr>
          <p:cNvPr id="5" name="Picture 4">
            <a:extLst>
              <a:ext uri="{FF2B5EF4-FFF2-40B4-BE49-F238E27FC236}">
                <a16:creationId xmlns:a16="http://schemas.microsoft.com/office/drawing/2014/main" id="{62451D4C-B435-2564-A5F4-7007D3B31BCB}"/>
              </a:ext>
            </a:extLst>
          </p:cNvPr>
          <p:cNvPicPr>
            <a:picLocks noChangeAspect="1"/>
          </p:cNvPicPr>
          <p:nvPr/>
        </p:nvPicPr>
        <p:blipFill>
          <a:blip r:embed="rId2"/>
          <a:stretch>
            <a:fillRect/>
          </a:stretch>
        </p:blipFill>
        <p:spPr>
          <a:xfrm>
            <a:off x="3631826" y="5014121"/>
            <a:ext cx="5197290" cy="1455546"/>
          </a:xfrm>
          <a:prstGeom prst="rect">
            <a:avLst/>
          </a:prstGeom>
        </p:spPr>
      </p:pic>
    </p:spTree>
    <p:extLst>
      <p:ext uri="{BB962C8B-B14F-4D97-AF65-F5344CB8AC3E}">
        <p14:creationId xmlns:p14="http://schemas.microsoft.com/office/powerpoint/2010/main" val="161099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D63E-5932-94EE-8848-4A245C4C7B1C}"/>
              </a:ext>
            </a:extLst>
          </p:cNvPr>
          <p:cNvSpPr>
            <a:spLocks noGrp="1"/>
          </p:cNvSpPr>
          <p:nvPr>
            <p:ph type="title"/>
          </p:nvPr>
        </p:nvSpPr>
        <p:spPr>
          <a:xfrm>
            <a:off x="479612" y="280893"/>
            <a:ext cx="10515600" cy="800287"/>
          </a:xfrm>
        </p:spPr>
        <p:txBody>
          <a:bodyPr/>
          <a:lstStyle/>
          <a:p>
            <a:r>
              <a:rPr lang="fr-FR" dirty="0"/>
              <a:t>Implémentation (</a:t>
            </a:r>
            <a:r>
              <a:rPr lang="fr-FR" dirty="0" err="1"/>
              <a:t>Cont</a:t>
            </a:r>
            <a:r>
              <a:rPr lang="fr-FR" dirty="0"/>
              <a:t>.)</a:t>
            </a:r>
            <a:endParaRPr lang="fr-CD" dirty="0"/>
          </a:p>
        </p:txBody>
      </p:sp>
      <p:sp>
        <p:nvSpPr>
          <p:cNvPr id="3" name="Content Placeholder 2">
            <a:extLst>
              <a:ext uri="{FF2B5EF4-FFF2-40B4-BE49-F238E27FC236}">
                <a16:creationId xmlns:a16="http://schemas.microsoft.com/office/drawing/2014/main" id="{A2E5BCCF-6E5D-4A47-CB67-5AF677A235C5}"/>
              </a:ext>
            </a:extLst>
          </p:cNvPr>
          <p:cNvSpPr>
            <a:spLocks noGrp="1"/>
          </p:cNvSpPr>
          <p:nvPr>
            <p:ph idx="1"/>
          </p:nvPr>
        </p:nvSpPr>
        <p:spPr>
          <a:xfrm>
            <a:off x="685800" y="1323602"/>
            <a:ext cx="10515600" cy="5148916"/>
          </a:xfrm>
        </p:spPr>
        <p:txBody>
          <a:bodyPr>
            <a:normAutofit lnSpcReduction="10000"/>
          </a:bodyPr>
          <a:lstStyle/>
          <a:p>
            <a:pPr algn="just"/>
            <a:r>
              <a:rPr lang="fr-FR" dirty="0"/>
              <a:t>Choisir un outil de développement de système expert</a:t>
            </a:r>
          </a:p>
          <a:p>
            <a:pPr lvl="1" algn="just"/>
            <a:r>
              <a:rPr lang="fr-FR" dirty="0"/>
              <a:t>Tenir compte des avantages en termes de coûts</a:t>
            </a:r>
          </a:p>
          <a:p>
            <a:pPr lvl="1" algn="just"/>
            <a:r>
              <a:rPr lang="fr-FR" dirty="0"/>
              <a:t>Tenir compte de la fonctionnalité technique et de la flexibilité de l'outil</a:t>
            </a:r>
          </a:p>
          <a:p>
            <a:pPr lvl="1" algn="just"/>
            <a:r>
              <a:rPr lang="fr-FR" dirty="0"/>
              <a:t>Tenir compte de la compatibilité de l'outil avec l'infrastructure d'information existante</a:t>
            </a:r>
          </a:p>
          <a:p>
            <a:pPr lvl="1" algn="just"/>
            <a:r>
              <a:rPr lang="fr-FR" dirty="0"/>
              <a:t>Tenir compte de la fiabilité et de l'assistance du fournisseur </a:t>
            </a:r>
          </a:p>
          <a:p>
            <a:pPr algn="just"/>
            <a:r>
              <a:rPr lang="fr-FR" dirty="0"/>
              <a:t>Codage du système</a:t>
            </a:r>
          </a:p>
          <a:p>
            <a:pPr lvl="1" algn="just"/>
            <a:r>
              <a:rPr lang="fr-FR" dirty="0"/>
              <a:t>La principale préoccupation à ce stade est de savoir si le processus de codage est efficace et correctement géré pour éviter les erreurs. </a:t>
            </a:r>
          </a:p>
          <a:p>
            <a:pPr algn="just"/>
            <a:r>
              <a:rPr lang="fr-FR" dirty="0"/>
              <a:t>Évaluation du système</a:t>
            </a:r>
          </a:p>
          <a:p>
            <a:pPr lvl="1" algn="just"/>
            <a:r>
              <a:rPr lang="fr-FR" dirty="0"/>
              <a:t>Deux types d'évaluation :</a:t>
            </a:r>
          </a:p>
          <a:p>
            <a:pPr lvl="2" algn="just"/>
            <a:r>
              <a:rPr lang="fr-FR" dirty="0"/>
              <a:t>Vérification : pas d'erreur dans le code et obtention de résultats identiques à ceux obtenus par l'expert.</a:t>
            </a:r>
          </a:p>
          <a:p>
            <a:pPr lvl="2" algn="just"/>
            <a:r>
              <a:rPr lang="fr-FR" dirty="0"/>
              <a:t>Validation : résoudre le problème correctement</a:t>
            </a:r>
            <a:endParaRPr lang="fr-CD" dirty="0"/>
          </a:p>
        </p:txBody>
      </p:sp>
    </p:spTree>
    <p:extLst>
      <p:ext uri="{BB962C8B-B14F-4D97-AF65-F5344CB8AC3E}">
        <p14:creationId xmlns:p14="http://schemas.microsoft.com/office/powerpoint/2010/main" val="254106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CC1E-A665-AFC6-FEFA-268D21A7DE6C}"/>
              </a:ext>
            </a:extLst>
          </p:cNvPr>
          <p:cNvSpPr>
            <a:spLocks noGrp="1"/>
          </p:cNvSpPr>
          <p:nvPr>
            <p:ph type="title"/>
          </p:nvPr>
        </p:nvSpPr>
        <p:spPr>
          <a:xfrm>
            <a:off x="264458" y="257550"/>
            <a:ext cx="10515600" cy="513416"/>
          </a:xfrm>
        </p:spPr>
        <p:txBody>
          <a:bodyPr>
            <a:normAutofit fontScale="90000"/>
          </a:bodyPr>
          <a:lstStyle/>
          <a:p>
            <a:r>
              <a:rPr lang="fr-CD" dirty="0"/>
              <a:t>Autres considérations</a:t>
            </a:r>
          </a:p>
        </p:txBody>
      </p:sp>
      <p:sp>
        <p:nvSpPr>
          <p:cNvPr id="3" name="Content Placeholder 2">
            <a:extLst>
              <a:ext uri="{FF2B5EF4-FFF2-40B4-BE49-F238E27FC236}">
                <a16:creationId xmlns:a16="http://schemas.microsoft.com/office/drawing/2014/main" id="{FE6D761F-682D-3341-223D-327DABA4C27C}"/>
              </a:ext>
            </a:extLst>
          </p:cNvPr>
          <p:cNvSpPr>
            <a:spLocks noGrp="1"/>
          </p:cNvSpPr>
          <p:nvPr>
            <p:ph idx="1"/>
          </p:nvPr>
        </p:nvSpPr>
        <p:spPr>
          <a:xfrm>
            <a:off x="479612" y="1036730"/>
            <a:ext cx="10515600" cy="5444751"/>
          </a:xfrm>
        </p:spPr>
        <p:txBody>
          <a:bodyPr>
            <a:normAutofit fontScale="92500" lnSpcReduction="20000"/>
          </a:bodyPr>
          <a:lstStyle/>
          <a:p>
            <a:pPr algn="just"/>
            <a:r>
              <a:rPr lang="fr-FR" dirty="0"/>
              <a:t>Lorsque nous construisons des systèmes experts, nous devons également nous demander si nous devons:</a:t>
            </a:r>
          </a:p>
          <a:p>
            <a:pPr lvl="1" algn="just"/>
            <a:r>
              <a:rPr lang="fr-FR" dirty="0"/>
              <a:t>nous préoccuper du calcul des valeurs de certitude </a:t>
            </a:r>
          </a:p>
          <a:p>
            <a:pPr lvl="1" algn="just"/>
            <a:r>
              <a:rPr lang="fr-FR" dirty="0"/>
              <a:t>ou de la détermination des priorités des règles lorsqu'elles se déclenchent, </a:t>
            </a:r>
          </a:p>
          <a:p>
            <a:pPr lvl="1" algn="just"/>
            <a:r>
              <a:rPr lang="fr-FR" dirty="0"/>
              <a:t>ainsi que du type de mécanisme de résolution des conflits que nous pourrions souhaiter incorporer. </a:t>
            </a:r>
          </a:p>
          <a:p>
            <a:pPr algn="just"/>
            <a:r>
              <a:rPr lang="fr-FR" dirty="0"/>
              <a:t>Et aussi si nous avons un système qui va nécessiter une sorte de </a:t>
            </a:r>
            <a:r>
              <a:rPr lang="fr-FR" dirty="0">
                <a:solidFill>
                  <a:srgbClr val="FF0000"/>
                </a:solidFill>
              </a:rPr>
              <a:t>maintenance de la vérité</a:t>
            </a:r>
          </a:p>
          <a:p>
            <a:pPr lvl="1" algn="just"/>
            <a:r>
              <a:rPr lang="fr-FR" dirty="0"/>
              <a:t>Un </a:t>
            </a:r>
            <a:r>
              <a:rPr lang="fr-FR" dirty="0">
                <a:solidFill>
                  <a:srgbClr val="FF0000"/>
                </a:solidFill>
              </a:rPr>
              <a:t>système de maintien de la vérité </a:t>
            </a:r>
            <a:r>
              <a:rPr lang="fr-FR" dirty="0"/>
              <a:t>est utile si l'on souhaite raisonner avec des valeurs par défaut et des </a:t>
            </a:r>
            <a:r>
              <a:rPr lang="fr-FR" dirty="0">
                <a:solidFill>
                  <a:srgbClr val="FF0000"/>
                </a:solidFill>
              </a:rPr>
              <a:t>croyances</a:t>
            </a:r>
            <a:r>
              <a:rPr lang="fr-FR" dirty="0"/>
              <a:t>. </a:t>
            </a:r>
          </a:p>
          <a:p>
            <a:pPr lvl="1" algn="just"/>
            <a:r>
              <a:rPr lang="fr-FR" dirty="0"/>
              <a:t>Les </a:t>
            </a:r>
            <a:r>
              <a:rPr lang="fr-FR" dirty="0">
                <a:solidFill>
                  <a:srgbClr val="FF0000"/>
                </a:solidFill>
              </a:rPr>
              <a:t>systèmes de maintien de la vérité </a:t>
            </a:r>
            <a:r>
              <a:rPr lang="fr-FR" dirty="0"/>
              <a:t>sont également appelés </a:t>
            </a:r>
            <a:r>
              <a:rPr lang="fr-FR" dirty="0">
                <a:solidFill>
                  <a:srgbClr val="FF0000"/>
                </a:solidFill>
              </a:rPr>
              <a:t>systèmes de maintien de la raison </a:t>
            </a:r>
            <a:r>
              <a:rPr lang="fr-FR" dirty="0"/>
              <a:t>ou </a:t>
            </a:r>
            <a:r>
              <a:rPr lang="fr-FR" dirty="0">
                <a:solidFill>
                  <a:srgbClr val="FF0000"/>
                </a:solidFill>
              </a:rPr>
              <a:t>systèmes de révision des croyances</a:t>
            </a:r>
            <a:r>
              <a:rPr lang="fr-FR" dirty="0"/>
              <a:t>. </a:t>
            </a:r>
          </a:p>
          <a:p>
            <a:pPr lvl="2" algn="just"/>
            <a:r>
              <a:rPr lang="fr-FR" dirty="0"/>
              <a:t>Ils permettent essentiellement de </a:t>
            </a:r>
            <a:r>
              <a:rPr lang="fr-FR" dirty="0">
                <a:solidFill>
                  <a:srgbClr val="FF0000"/>
                </a:solidFill>
              </a:rPr>
              <a:t>maintenir la cohérence </a:t>
            </a:r>
            <a:r>
              <a:rPr lang="fr-FR" dirty="0"/>
              <a:t>entre les </a:t>
            </a:r>
            <a:r>
              <a:rPr lang="fr-FR" dirty="0">
                <a:solidFill>
                  <a:srgbClr val="FF0000"/>
                </a:solidFill>
              </a:rPr>
              <a:t>anciennes connaissances </a:t>
            </a:r>
            <a:r>
              <a:rPr lang="fr-FR" dirty="0"/>
              <a:t>et les connaissances actuelles dans la base de connaissances par le biais de la révision. </a:t>
            </a:r>
          </a:p>
          <a:p>
            <a:pPr lvl="1" algn="just"/>
            <a:r>
              <a:rPr lang="fr-FR" dirty="0"/>
              <a:t>Si les croyances actuelles contredisent les connaissances contenues dans la base de connaissances, cette dernière est </a:t>
            </a:r>
            <a:r>
              <a:rPr lang="fr-FR" dirty="0">
                <a:solidFill>
                  <a:srgbClr val="FF0000"/>
                </a:solidFill>
              </a:rPr>
              <a:t>mise à jour avec les nouvelles connaissances</a:t>
            </a:r>
            <a:r>
              <a:rPr lang="fr-FR" dirty="0"/>
              <a:t>. </a:t>
            </a:r>
          </a:p>
          <a:p>
            <a:pPr lvl="1" algn="just"/>
            <a:endParaRPr lang="fr-FR" dirty="0"/>
          </a:p>
          <a:p>
            <a:pPr lvl="2" algn="just"/>
            <a:r>
              <a:rPr lang="fr-FR" dirty="0">
                <a:solidFill>
                  <a:srgbClr val="FF0000"/>
                </a:solidFill>
              </a:rPr>
              <a:t>Note</a:t>
            </a:r>
            <a:r>
              <a:rPr lang="fr-FR" dirty="0"/>
              <a:t>: Dans certains cours d'intelligence artificielle, une leçon entière est consacrée à ce sujet, mais je l’ai simplement  mentionné ici pour que vous sachiez que ces choses existent.</a:t>
            </a:r>
            <a:endParaRPr lang="fr-CD" dirty="0"/>
          </a:p>
        </p:txBody>
      </p:sp>
    </p:spTree>
    <p:extLst>
      <p:ext uri="{BB962C8B-B14F-4D97-AF65-F5344CB8AC3E}">
        <p14:creationId xmlns:p14="http://schemas.microsoft.com/office/powerpoint/2010/main" val="295413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9117-DA14-A6AE-435F-B2B9863746F0}"/>
              </a:ext>
            </a:extLst>
          </p:cNvPr>
          <p:cNvSpPr>
            <a:spLocks noGrp="1"/>
          </p:cNvSpPr>
          <p:nvPr>
            <p:ph type="title"/>
          </p:nvPr>
        </p:nvSpPr>
        <p:spPr>
          <a:xfrm>
            <a:off x="331694" y="365126"/>
            <a:ext cx="11022106" cy="414804"/>
          </a:xfrm>
        </p:spPr>
        <p:txBody>
          <a:bodyPr>
            <a:normAutofit fontScale="90000"/>
          </a:bodyPr>
          <a:lstStyle/>
          <a:p>
            <a:pPr algn="just"/>
            <a:r>
              <a:rPr lang="fr-FR" sz="3500" dirty="0"/>
              <a:t>Revisiter : Pourquoi développer/utiliser des systèmes experts ?</a:t>
            </a:r>
            <a:endParaRPr lang="fr-CD" sz="3500" dirty="0"/>
          </a:p>
        </p:txBody>
      </p:sp>
      <p:sp>
        <p:nvSpPr>
          <p:cNvPr id="3" name="Content Placeholder 2">
            <a:extLst>
              <a:ext uri="{FF2B5EF4-FFF2-40B4-BE49-F238E27FC236}">
                <a16:creationId xmlns:a16="http://schemas.microsoft.com/office/drawing/2014/main" id="{5B80A1B6-27DE-795F-BFCD-291C58DDA338}"/>
              </a:ext>
            </a:extLst>
          </p:cNvPr>
          <p:cNvSpPr>
            <a:spLocks noGrp="1"/>
          </p:cNvSpPr>
          <p:nvPr>
            <p:ph idx="1"/>
          </p:nvPr>
        </p:nvSpPr>
        <p:spPr>
          <a:xfrm>
            <a:off x="721659" y="1147482"/>
            <a:ext cx="10515600" cy="5345391"/>
          </a:xfrm>
        </p:spPr>
        <p:txBody>
          <a:bodyPr>
            <a:normAutofit fontScale="92500" lnSpcReduction="20000"/>
          </a:bodyPr>
          <a:lstStyle/>
          <a:p>
            <a:pPr algn="just"/>
            <a:r>
              <a:rPr lang="fr-FR" dirty="0"/>
              <a:t>L’expertise humaine est:</a:t>
            </a:r>
          </a:p>
          <a:p>
            <a:pPr lvl="1" algn="just"/>
            <a:r>
              <a:rPr lang="fr-FR" dirty="0"/>
              <a:t>Peu disponible (peu d'experts sur la tâche)</a:t>
            </a:r>
          </a:p>
          <a:p>
            <a:pPr lvl="1" algn="just"/>
            <a:r>
              <a:rPr lang="fr-FR" dirty="0"/>
              <a:t>Coûteuse à développer ou à embaucher</a:t>
            </a:r>
          </a:p>
          <a:p>
            <a:pPr lvl="1" algn="just"/>
            <a:r>
              <a:rPr lang="fr-FR" dirty="0"/>
              <a:t>Difficile à obtenir rapidement</a:t>
            </a:r>
          </a:p>
          <a:p>
            <a:pPr lvl="2" algn="just"/>
            <a:r>
              <a:rPr lang="fr-FR" dirty="0"/>
              <a:t>Expertise difficile à appliquer rapidement (tâches complexes)</a:t>
            </a:r>
          </a:p>
          <a:p>
            <a:pPr lvl="2" algn="just"/>
            <a:r>
              <a:rPr lang="fr-FR" dirty="0"/>
              <a:t>Il n'est pas pratique d'avoir un être humain constamment disponible</a:t>
            </a:r>
          </a:p>
          <a:p>
            <a:pPr lvl="1" algn="just"/>
            <a:r>
              <a:rPr lang="fr-FR" dirty="0"/>
              <a:t>Peut être perdue :</a:t>
            </a:r>
          </a:p>
          <a:p>
            <a:pPr lvl="2" algn="just"/>
            <a:r>
              <a:rPr lang="fr-FR" dirty="0"/>
              <a:t>Retraite/quitter son emploi</a:t>
            </a:r>
          </a:p>
          <a:p>
            <a:pPr lvl="2" algn="just"/>
            <a:r>
              <a:rPr lang="fr-FR" dirty="0"/>
              <a:t>Décès</a:t>
            </a:r>
          </a:p>
          <a:p>
            <a:pPr algn="just"/>
            <a:r>
              <a:rPr lang="fr-FR" dirty="0"/>
              <a:t>Le système expert remplit les fonctions suivantes en ce qui concerne l'expertise :</a:t>
            </a:r>
          </a:p>
          <a:p>
            <a:pPr lvl="1" algn="just"/>
            <a:r>
              <a:rPr lang="fr-FR" dirty="0"/>
              <a:t>Documenter/préserver</a:t>
            </a:r>
          </a:p>
          <a:p>
            <a:pPr lvl="1" algn="just"/>
            <a:r>
              <a:rPr lang="fr-FR" dirty="0"/>
              <a:t>Reproduire/mettre à disposition</a:t>
            </a:r>
          </a:p>
          <a:p>
            <a:pPr lvl="1" algn="just"/>
            <a:r>
              <a:rPr lang="fr-FR" dirty="0"/>
              <a:t>Enseigner/diffuser</a:t>
            </a:r>
          </a:p>
          <a:p>
            <a:pPr lvl="1" algn="just"/>
            <a:endParaRPr lang="fr-FR" dirty="0"/>
          </a:p>
          <a:p>
            <a:pPr algn="just"/>
            <a:r>
              <a:rPr lang="fr-FR" dirty="0"/>
              <a:t>Les ordinateurs ne s'ennuient pas/ne se fatiguent pas/ne se frustrent pas/ne s'effraient pas</a:t>
            </a:r>
            <a:endParaRPr lang="fr-CD" dirty="0"/>
          </a:p>
        </p:txBody>
      </p:sp>
    </p:spTree>
    <p:extLst>
      <p:ext uri="{BB962C8B-B14F-4D97-AF65-F5344CB8AC3E}">
        <p14:creationId xmlns:p14="http://schemas.microsoft.com/office/powerpoint/2010/main" val="1867770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4949-8C35-6913-2271-080E72DD00B1}"/>
              </a:ext>
            </a:extLst>
          </p:cNvPr>
          <p:cNvSpPr>
            <a:spLocks noGrp="1"/>
          </p:cNvSpPr>
          <p:nvPr>
            <p:ph type="title"/>
          </p:nvPr>
        </p:nvSpPr>
        <p:spPr>
          <a:xfrm>
            <a:off x="147918" y="203762"/>
            <a:ext cx="10515600" cy="710640"/>
          </a:xfrm>
        </p:spPr>
        <p:txBody>
          <a:bodyPr/>
          <a:lstStyle/>
          <a:p>
            <a:r>
              <a:rPr lang="fr-CD" dirty="0"/>
              <a:t>Interactions des règles</a:t>
            </a:r>
          </a:p>
        </p:txBody>
      </p:sp>
      <p:sp>
        <p:nvSpPr>
          <p:cNvPr id="3" name="Content Placeholder 2">
            <a:extLst>
              <a:ext uri="{FF2B5EF4-FFF2-40B4-BE49-F238E27FC236}">
                <a16:creationId xmlns:a16="http://schemas.microsoft.com/office/drawing/2014/main" id="{584FA1E9-F925-BA70-B236-82067DAF0F3E}"/>
              </a:ext>
            </a:extLst>
          </p:cNvPr>
          <p:cNvSpPr>
            <a:spLocks noGrp="1"/>
          </p:cNvSpPr>
          <p:nvPr>
            <p:ph idx="1"/>
          </p:nvPr>
        </p:nvSpPr>
        <p:spPr>
          <a:xfrm>
            <a:off x="416860" y="1102660"/>
            <a:ext cx="10515600" cy="5298140"/>
          </a:xfrm>
        </p:spPr>
        <p:txBody>
          <a:bodyPr>
            <a:normAutofit/>
          </a:bodyPr>
          <a:lstStyle/>
          <a:p>
            <a:pPr algn="just"/>
            <a:r>
              <a:rPr lang="fr-FR" dirty="0"/>
              <a:t>Une mise en garde s'impose lorsque l'on réfléchit aux possibilités </a:t>
            </a:r>
            <a:r>
              <a:rPr lang="fr-FR" dirty="0">
                <a:solidFill>
                  <a:srgbClr val="FF0000"/>
                </a:solidFill>
              </a:rPr>
              <a:t>d'interactions entre les règles</a:t>
            </a:r>
            <a:r>
              <a:rPr lang="fr-FR" dirty="0"/>
              <a:t>. </a:t>
            </a:r>
          </a:p>
          <a:p>
            <a:pPr lvl="1" algn="just"/>
            <a:r>
              <a:rPr lang="fr-FR" dirty="0"/>
              <a:t>Lorsque vous tentez d'étendre un système expert en ajoutant simplement de nouvelles règles, cela peut s'avérer </a:t>
            </a:r>
            <a:r>
              <a:rPr lang="fr-FR" dirty="0">
                <a:solidFill>
                  <a:srgbClr val="FF0000"/>
                </a:solidFill>
              </a:rPr>
              <a:t>dangereux </a:t>
            </a:r>
            <a:r>
              <a:rPr lang="fr-FR" dirty="0"/>
              <a:t>pour sa fonctionnalité. </a:t>
            </a:r>
          </a:p>
          <a:p>
            <a:pPr lvl="2" algn="just"/>
            <a:r>
              <a:rPr lang="fr-FR" dirty="0"/>
              <a:t>Plus précisément, des interactions inattendues entre les règles sont susceptibles de se produire, vous pourriez ajouter de nouveaux conflits qui doivent être résolus ou quelque chose de ce genre. </a:t>
            </a:r>
          </a:p>
          <a:p>
            <a:pPr lvl="2" algn="just"/>
            <a:r>
              <a:rPr lang="fr-FR" dirty="0"/>
              <a:t>La nécessité de prendre en compte toutes ces interactions possibles entre les règles rend les grands systèmes basés sur des règles peu maniables et difficiles à mettre à jour. </a:t>
            </a:r>
          </a:p>
          <a:p>
            <a:pPr lvl="2" algn="just"/>
            <a:endParaRPr lang="fr-FR" dirty="0"/>
          </a:p>
          <a:p>
            <a:pPr lvl="1" algn="just"/>
            <a:r>
              <a:rPr lang="fr-FR" dirty="0"/>
              <a:t>Ainsi, s'il peut être facile de saisir la signification des règles individuelles, il peut être beaucoup plus difficile d'appréhender les questions liées aux interactions entre les règles.</a:t>
            </a:r>
            <a:endParaRPr lang="fr-CD" dirty="0"/>
          </a:p>
        </p:txBody>
      </p:sp>
    </p:spTree>
    <p:extLst>
      <p:ext uri="{BB962C8B-B14F-4D97-AF65-F5344CB8AC3E}">
        <p14:creationId xmlns:p14="http://schemas.microsoft.com/office/powerpoint/2010/main" val="842271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136C5-5B2A-681D-8812-03EFB7D13118}"/>
              </a:ext>
            </a:extLst>
          </p:cNvPr>
          <p:cNvSpPr>
            <a:spLocks noGrp="1"/>
          </p:cNvSpPr>
          <p:nvPr>
            <p:ph type="title"/>
          </p:nvPr>
        </p:nvSpPr>
        <p:spPr/>
        <p:txBody>
          <a:bodyPr/>
          <a:lstStyle/>
          <a:p>
            <a:r>
              <a:rPr lang="fr-CD" dirty="0"/>
              <a:t>Maintenance des systèmes experts</a:t>
            </a:r>
          </a:p>
        </p:txBody>
      </p:sp>
      <p:sp>
        <p:nvSpPr>
          <p:cNvPr id="3" name="Content Placeholder 2">
            <a:extLst>
              <a:ext uri="{FF2B5EF4-FFF2-40B4-BE49-F238E27FC236}">
                <a16:creationId xmlns:a16="http://schemas.microsoft.com/office/drawing/2014/main" id="{9712FA0A-9C97-246F-34A7-99A080A9F90F}"/>
              </a:ext>
            </a:extLst>
          </p:cNvPr>
          <p:cNvSpPr>
            <a:spLocks noGrp="1"/>
          </p:cNvSpPr>
          <p:nvPr>
            <p:ph idx="1"/>
          </p:nvPr>
        </p:nvSpPr>
        <p:spPr/>
        <p:txBody>
          <a:bodyPr>
            <a:normAutofit fontScale="92500" lnSpcReduction="20000"/>
          </a:bodyPr>
          <a:lstStyle/>
          <a:p>
            <a:pPr algn="just"/>
            <a:r>
              <a:rPr lang="fr-FR" dirty="0"/>
              <a:t>Une fois qu'un système expert a été développé et mis en œuvre, il est important de garder à l'esprit qu'il peut nécessiter une certaine </a:t>
            </a:r>
            <a:r>
              <a:rPr lang="fr-FR" dirty="0">
                <a:solidFill>
                  <a:srgbClr val="FF0000"/>
                </a:solidFill>
              </a:rPr>
              <a:t>maintenance</a:t>
            </a:r>
            <a:r>
              <a:rPr lang="fr-FR" dirty="0"/>
              <a:t> au fil des ans. </a:t>
            </a:r>
          </a:p>
          <a:p>
            <a:pPr algn="just"/>
            <a:endParaRPr lang="fr-FR" dirty="0"/>
          </a:p>
          <a:p>
            <a:pPr algn="just"/>
            <a:r>
              <a:rPr lang="fr-FR" dirty="0"/>
              <a:t>Ainsi, même une fois développée, la base de connaissances d'un système expert doit être continuellement mise à jour par l'</a:t>
            </a:r>
            <a:r>
              <a:rPr lang="fr-FR" dirty="0">
                <a:solidFill>
                  <a:srgbClr val="FF0000"/>
                </a:solidFill>
              </a:rPr>
              <a:t>ajout</a:t>
            </a:r>
            <a:r>
              <a:rPr lang="fr-FR" dirty="0"/>
              <a:t>, la </a:t>
            </a:r>
            <a:r>
              <a:rPr lang="fr-FR" dirty="0">
                <a:solidFill>
                  <a:srgbClr val="FF0000"/>
                </a:solidFill>
              </a:rPr>
              <a:t>suppression </a:t>
            </a:r>
            <a:r>
              <a:rPr lang="fr-FR" dirty="0"/>
              <a:t>ou la </a:t>
            </a:r>
            <a:r>
              <a:rPr lang="fr-FR" dirty="0">
                <a:solidFill>
                  <a:srgbClr val="FF0000"/>
                </a:solidFill>
              </a:rPr>
              <a:t>modification de règles </a:t>
            </a:r>
            <a:r>
              <a:rPr lang="fr-FR" dirty="0"/>
              <a:t>afin de tenir compte des nouvelles connaissances et des changements de circonstances. </a:t>
            </a:r>
          </a:p>
          <a:p>
            <a:pPr algn="just"/>
            <a:endParaRPr lang="fr-FR" dirty="0"/>
          </a:p>
          <a:p>
            <a:pPr algn="just"/>
            <a:r>
              <a:rPr lang="fr-FR" dirty="0"/>
              <a:t>La maintenance n'est peut-être pas vraiment importante pour tous les problèmes liés aux systèmes experts, mais pour un grand nombre d'applications dans le monde réel, il s'agit d'une chose sérieuse à laquelle il faut penser.</a:t>
            </a:r>
            <a:endParaRPr lang="fr-CD" dirty="0"/>
          </a:p>
        </p:txBody>
      </p:sp>
    </p:spTree>
    <p:extLst>
      <p:ext uri="{BB962C8B-B14F-4D97-AF65-F5344CB8AC3E}">
        <p14:creationId xmlns:p14="http://schemas.microsoft.com/office/powerpoint/2010/main" val="4012059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8CE20-E444-8DF1-3087-8056430398EB}"/>
              </a:ext>
            </a:extLst>
          </p:cNvPr>
          <p:cNvSpPr>
            <a:spLocks noGrp="1"/>
          </p:cNvSpPr>
          <p:nvPr>
            <p:ph type="title"/>
          </p:nvPr>
        </p:nvSpPr>
        <p:spPr>
          <a:xfrm>
            <a:off x="963706" y="2624231"/>
            <a:ext cx="10515600" cy="1325563"/>
          </a:xfrm>
        </p:spPr>
        <p:txBody>
          <a:bodyPr/>
          <a:lstStyle/>
          <a:p>
            <a:pPr algn="ctr"/>
            <a:r>
              <a:rPr lang="fr-CD" dirty="0"/>
              <a:t>Introduction à </a:t>
            </a:r>
            <a:r>
              <a:rPr lang="fr-CD" dirty="0" err="1"/>
              <a:t>Experta</a:t>
            </a:r>
            <a:endParaRPr lang="fr-CD" dirty="0"/>
          </a:p>
        </p:txBody>
      </p:sp>
    </p:spTree>
    <p:extLst>
      <p:ext uri="{BB962C8B-B14F-4D97-AF65-F5344CB8AC3E}">
        <p14:creationId xmlns:p14="http://schemas.microsoft.com/office/powerpoint/2010/main" val="4185093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4E0A-482E-6C1C-24EC-AF559B1ADC43}"/>
              </a:ext>
            </a:extLst>
          </p:cNvPr>
          <p:cNvSpPr>
            <a:spLocks noGrp="1"/>
          </p:cNvSpPr>
          <p:nvPr>
            <p:ph type="title"/>
          </p:nvPr>
        </p:nvSpPr>
        <p:spPr>
          <a:xfrm>
            <a:off x="363071" y="167904"/>
            <a:ext cx="10515600" cy="603062"/>
          </a:xfrm>
        </p:spPr>
        <p:txBody>
          <a:bodyPr>
            <a:normAutofit fontScale="90000"/>
          </a:bodyPr>
          <a:lstStyle/>
          <a:p>
            <a:r>
              <a:rPr lang="fr-CD" dirty="0"/>
              <a:t>Qu'est-ce que </a:t>
            </a:r>
            <a:r>
              <a:rPr lang="fr-CD" dirty="0" err="1"/>
              <a:t>Experta</a:t>
            </a:r>
            <a:r>
              <a:rPr lang="fr-CD" dirty="0"/>
              <a:t>?</a:t>
            </a:r>
          </a:p>
        </p:txBody>
      </p:sp>
      <p:sp>
        <p:nvSpPr>
          <p:cNvPr id="3" name="Content Placeholder 2">
            <a:extLst>
              <a:ext uri="{FF2B5EF4-FFF2-40B4-BE49-F238E27FC236}">
                <a16:creationId xmlns:a16="http://schemas.microsoft.com/office/drawing/2014/main" id="{0F9DB3EF-E80A-4D2F-77C3-CF4799BE82BA}"/>
              </a:ext>
            </a:extLst>
          </p:cNvPr>
          <p:cNvSpPr>
            <a:spLocks noGrp="1"/>
          </p:cNvSpPr>
          <p:nvPr>
            <p:ph idx="1"/>
          </p:nvPr>
        </p:nvSpPr>
        <p:spPr>
          <a:xfrm>
            <a:off x="381001" y="929154"/>
            <a:ext cx="10515600" cy="5364070"/>
          </a:xfrm>
        </p:spPr>
        <p:txBody>
          <a:bodyPr>
            <a:normAutofit/>
          </a:bodyPr>
          <a:lstStyle/>
          <a:p>
            <a:pPr algn="just"/>
            <a:r>
              <a:rPr lang="fr-FR" b="0" i="0" dirty="0" err="1">
                <a:solidFill>
                  <a:srgbClr val="0D0D0D"/>
                </a:solidFill>
                <a:effectLst/>
                <a:latin typeface="Söhne"/>
              </a:rPr>
              <a:t>Experta</a:t>
            </a:r>
            <a:r>
              <a:rPr lang="fr-FR" b="0" i="0" dirty="0">
                <a:solidFill>
                  <a:srgbClr val="0D0D0D"/>
                </a:solidFill>
                <a:effectLst/>
                <a:latin typeface="Söhne"/>
              </a:rPr>
              <a:t> est un système expert développé en Python qui implémente un moteur d'inférence à base de règles. </a:t>
            </a:r>
          </a:p>
          <a:p>
            <a:pPr algn="just"/>
            <a:endParaRPr lang="fr-FR" b="0" i="0" dirty="0">
              <a:solidFill>
                <a:srgbClr val="0D0D0D"/>
              </a:solidFill>
              <a:effectLst/>
              <a:latin typeface="Söhne"/>
            </a:endParaRPr>
          </a:p>
          <a:p>
            <a:pPr algn="just"/>
            <a:r>
              <a:rPr lang="fr-FR" b="0" i="0" dirty="0">
                <a:solidFill>
                  <a:srgbClr val="0D0D0D"/>
                </a:solidFill>
                <a:effectLst/>
                <a:latin typeface="Söhne"/>
              </a:rPr>
              <a:t>Il est conçu pour permettre la création et l'exécution de systèmes experts basés sur des règles de manière simple et efficace. </a:t>
            </a:r>
          </a:p>
          <a:p>
            <a:pPr algn="just"/>
            <a:endParaRPr lang="fr-FR" b="0" i="0" dirty="0">
              <a:solidFill>
                <a:srgbClr val="0D0D0D"/>
              </a:solidFill>
              <a:effectLst/>
              <a:latin typeface="Söhne"/>
            </a:endParaRPr>
          </a:p>
          <a:p>
            <a:pPr algn="just"/>
            <a:r>
              <a:rPr lang="fr-FR" b="0" i="0" dirty="0" err="1">
                <a:solidFill>
                  <a:srgbClr val="0D0D0D"/>
                </a:solidFill>
                <a:effectLst/>
                <a:latin typeface="Söhne"/>
              </a:rPr>
              <a:t>Experta</a:t>
            </a:r>
            <a:r>
              <a:rPr lang="fr-FR" b="0" i="0" dirty="0">
                <a:solidFill>
                  <a:srgbClr val="0D0D0D"/>
                </a:solidFill>
                <a:effectLst/>
                <a:latin typeface="Söhne"/>
              </a:rPr>
              <a:t> offre des fonctionnalités telles que la création de faits, de règles et l'exécution de l'inférence à base de règles pour résoudre des problèmes complexes en utilisant des connaissances humaines…</a:t>
            </a:r>
          </a:p>
          <a:p>
            <a:pPr algn="just"/>
            <a:endParaRPr lang="fr-FR" dirty="0"/>
          </a:p>
          <a:p>
            <a:r>
              <a:rPr lang="fr-CD" dirty="0">
                <a:hlinkClick r:id="rId2"/>
              </a:rPr>
              <a:t>https://readthedocs.org/projects/experta/downloads/pdf/stable/</a:t>
            </a:r>
            <a:endParaRPr lang="fr-CD" dirty="0"/>
          </a:p>
          <a:p>
            <a:endParaRPr lang="fr-CD" dirty="0"/>
          </a:p>
        </p:txBody>
      </p:sp>
    </p:spTree>
    <p:extLst>
      <p:ext uri="{BB962C8B-B14F-4D97-AF65-F5344CB8AC3E}">
        <p14:creationId xmlns:p14="http://schemas.microsoft.com/office/powerpoint/2010/main" val="1763334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BE23-1B26-0176-2DD8-0795F6436547}"/>
              </a:ext>
            </a:extLst>
          </p:cNvPr>
          <p:cNvSpPr>
            <a:spLocks noGrp="1"/>
          </p:cNvSpPr>
          <p:nvPr>
            <p:ph type="title"/>
          </p:nvPr>
        </p:nvSpPr>
        <p:spPr>
          <a:xfrm>
            <a:off x="479612" y="149972"/>
            <a:ext cx="10515600" cy="854075"/>
          </a:xfrm>
        </p:spPr>
        <p:txBody>
          <a:bodyPr/>
          <a:lstStyle/>
          <a:p>
            <a:r>
              <a:rPr lang="fr-FR" dirty="0"/>
              <a:t>Pourquoi </a:t>
            </a:r>
            <a:r>
              <a:rPr lang="fr-FR" dirty="0" err="1"/>
              <a:t>Experta</a:t>
            </a:r>
            <a:r>
              <a:rPr lang="fr-FR" dirty="0"/>
              <a:t> ?</a:t>
            </a:r>
            <a:endParaRPr lang="fr-CD" dirty="0"/>
          </a:p>
        </p:txBody>
      </p:sp>
      <p:sp>
        <p:nvSpPr>
          <p:cNvPr id="3" name="Content Placeholder 2">
            <a:extLst>
              <a:ext uri="{FF2B5EF4-FFF2-40B4-BE49-F238E27FC236}">
                <a16:creationId xmlns:a16="http://schemas.microsoft.com/office/drawing/2014/main" id="{CFA3567E-2FFD-D386-E775-0EC299AC7FF5}"/>
              </a:ext>
            </a:extLst>
          </p:cNvPr>
          <p:cNvSpPr>
            <a:spLocks noGrp="1"/>
          </p:cNvSpPr>
          <p:nvPr>
            <p:ph idx="1"/>
          </p:nvPr>
        </p:nvSpPr>
        <p:spPr>
          <a:xfrm>
            <a:off x="479612" y="1253331"/>
            <a:ext cx="10515600" cy="5362622"/>
          </a:xfrm>
        </p:spPr>
        <p:txBody>
          <a:bodyPr>
            <a:normAutofit fontScale="62500" lnSpcReduction="20000"/>
          </a:bodyPr>
          <a:lstStyle/>
          <a:p>
            <a:pPr algn="l"/>
            <a:r>
              <a:rPr lang="fr-FR" b="0" i="0" dirty="0" err="1">
                <a:solidFill>
                  <a:srgbClr val="0D0D0D"/>
                </a:solidFill>
                <a:effectLst/>
                <a:latin typeface="Söhne"/>
              </a:rPr>
              <a:t>Experta</a:t>
            </a:r>
            <a:r>
              <a:rPr lang="fr-FR" b="0" i="0" dirty="0">
                <a:solidFill>
                  <a:srgbClr val="0D0D0D"/>
                </a:solidFill>
                <a:effectLst/>
                <a:latin typeface="Söhne"/>
              </a:rPr>
              <a:t> présente plusieurs avantages pour le développement de systèmes experts :</a:t>
            </a:r>
          </a:p>
          <a:p>
            <a:pPr algn="l">
              <a:buFont typeface="+mj-lt"/>
              <a:buAutoNum type="arabicPeriod"/>
            </a:pPr>
            <a:r>
              <a:rPr lang="fr-FR" b="1" i="0" dirty="0">
                <a:solidFill>
                  <a:srgbClr val="0D0D0D"/>
                </a:solidFill>
                <a:effectLst/>
                <a:latin typeface="Söhne"/>
              </a:rPr>
              <a:t>Facile à utiliser</a:t>
            </a:r>
            <a:r>
              <a:rPr lang="fr-FR" b="0" i="0" dirty="0">
                <a:solidFill>
                  <a:srgbClr val="0D0D0D"/>
                </a:solidFill>
                <a:effectLst/>
                <a:latin typeface="Söhne"/>
              </a:rPr>
              <a:t>: </a:t>
            </a:r>
            <a:r>
              <a:rPr lang="fr-FR" b="0" i="0" dirty="0" err="1">
                <a:solidFill>
                  <a:srgbClr val="0D0D0D"/>
                </a:solidFill>
                <a:effectLst/>
                <a:latin typeface="Söhne"/>
              </a:rPr>
              <a:t>Experta</a:t>
            </a:r>
            <a:r>
              <a:rPr lang="fr-FR" b="0" i="0" dirty="0">
                <a:solidFill>
                  <a:srgbClr val="0D0D0D"/>
                </a:solidFill>
                <a:effectLst/>
                <a:latin typeface="Söhne"/>
              </a:rPr>
              <a:t> offre une syntaxe simple et intuitive pour définir des faits et des règles, ce qui facilite la création de systèmes experts même pour les débutants.</a:t>
            </a:r>
          </a:p>
          <a:p>
            <a:pPr algn="l">
              <a:buFont typeface="+mj-lt"/>
              <a:buAutoNum type="arabicPeriod"/>
            </a:pPr>
            <a:r>
              <a:rPr lang="fr-FR" b="1" i="0" dirty="0">
                <a:solidFill>
                  <a:srgbClr val="0D0D0D"/>
                </a:solidFill>
                <a:effectLst/>
                <a:latin typeface="Söhne"/>
              </a:rPr>
              <a:t>Moteur d'inférence puissant</a:t>
            </a:r>
            <a:r>
              <a:rPr lang="fr-FR" b="0" i="0" dirty="0">
                <a:solidFill>
                  <a:srgbClr val="0D0D0D"/>
                </a:solidFill>
                <a:effectLst/>
                <a:latin typeface="Söhne"/>
              </a:rPr>
              <a:t>: </a:t>
            </a:r>
            <a:r>
              <a:rPr lang="fr-FR" b="0" i="0" dirty="0" err="1">
                <a:solidFill>
                  <a:srgbClr val="0D0D0D"/>
                </a:solidFill>
                <a:effectLst/>
                <a:latin typeface="Söhne"/>
              </a:rPr>
              <a:t>Experta</a:t>
            </a:r>
            <a:r>
              <a:rPr lang="fr-FR" b="0" i="0" dirty="0">
                <a:solidFill>
                  <a:srgbClr val="0D0D0D"/>
                </a:solidFill>
                <a:effectLst/>
                <a:latin typeface="Söhne"/>
              </a:rPr>
              <a:t> utilise un moteur d'inférence avancé qui permet d'effectuer des inférences efficaces sur la base de règles définies, ce qui permet de résoudre des problèmes complexes.</a:t>
            </a:r>
          </a:p>
          <a:p>
            <a:pPr algn="l">
              <a:buFont typeface="+mj-lt"/>
              <a:buAutoNum type="arabicPeriod"/>
            </a:pPr>
            <a:r>
              <a:rPr lang="fr-FR" b="1" i="0" dirty="0">
                <a:solidFill>
                  <a:srgbClr val="0D0D0D"/>
                </a:solidFill>
                <a:effectLst/>
                <a:latin typeface="Söhne"/>
              </a:rPr>
              <a:t>Personnalisable</a:t>
            </a:r>
            <a:r>
              <a:rPr lang="fr-FR" b="0" i="0" dirty="0">
                <a:solidFill>
                  <a:srgbClr val="0D0D0D"/>
                </a:solidFill>
                <a:effectLst/>
                <a:latin typeface="Söhne"/>
              </a:rPr>
              <a:t>: </a:t>
            </a:r>
            <a:r>
              <a:rPr lang="fr-FR" b="0" i="0" dirty="0" err="1">
                <a:solidFill>
                  <a:srgbClr val="0D0D0D"/>
                </a:solidFill>
                <a:effectLst/>
                <a:latin typeface="Söhne"/>
              </a:rPr>
              <a:t>Experta</a:t>
            </a:r>
            <a:r>
              <a:rPr lang="fr-FR" b="0" i="0" dirty="0">
                <a:solidFill>
                  <a:srgbClr val="0D0D0D"/>
                </a:solidFill>
                <a:effectLst/>
                <a:latin typeface="Söhne"/>
              </a:rPr>
              <a:t> est hautement personnalisable, ce qui permet aux développeurs de définir leurs propres types de faits et de règles pour répondre à des besoins spécifiques.</a:t>
            </a:r>
          </a:p>
          <a:p>
            <a:pPr algn="l">
              <a:buFont typeface="+mj-lt"/>
              <a:buAutoNum type="arabicPeriod"/>
            </a:pPr>
            <a:r>
              <a:rPr lang="fr-FR" b="1" i="0" dirty="0">
                <a:solidFill>
                  <a:srgbClr val="0D0D0D"/>
                </a:solidFill>
                <a:effectLst/>
                <a:latin typeface="Söhne"/>
              </a:rPr>
              <a:t>Documentation complète</a:t>
            </a:r>
            <a:r>
              <a:rPr lang="fr-FR" b="0" i="0" dirty="0">
                <a:solidFill>
                  <a:srgbClr val="0D0D0D"/>
                </a:solidFill>
                <a:effectLst/>
                <a:latin typeface="Söhne"/>
              </a:rPr>
              <a:t>: </a:t>
            </a:r>
            <a:r>
              <a:rPr lang="fr-FR" b="0" i="0" dirty="0" err="1">
                <a:solidFill>
                  <a:srgbClr val="0D0D0D"/>
                </a:solidFill>
                <a:effectLst/>
                <a:latin typeface="Söhne"/>
              </a:rPr>
              <a:t>Experta</a:t>
            </a:r>
            <a:r>
              <a:rPr lang="fr-FR" b="0" i="0" dirty="0">
                <a:solidFill>
                  <a:srgbClr val="0D0D0D"/>
                </a:solidFill>
                <a:effectLst/>
                <a:latin typeface="Söhne"/>
              </a:rPr>
              <a:t> est bien documenté, avec des exemples et des tutoriels détaillés, ce qui facilite l'apprentissage et l'utilisation du système.</a:t>
            </a:r>
          </a:p>
          <a:p>
            <a:pPr algn="l">
              <a:buFont typeface="+mj-lt"/>
              <a:buAutoNum type="arabicPeriod"/>
            </a:pPr>
            <a:r>
              <a:rPr lang="fr-FR" b="1" i="0" dirty="0">
                <a:solidFill>
                  <a:srgbClr val="0D0D0D"/>
                </a:solidFill>
                <a:effectLst/>
                <a:latin typeface="Söhne"/>
              </a:rPr>
              <a:t>Open-source</a:t>
            </a:r>
            <a:r>
              <a:rPr lang="fr-FR" b="0" i="0" dirty="0">
                <a:solidFill>
                  <a:srgbClr val="0D0D0D"/>
                </a:solidFill>
                <a:effectLst/>
                <a:latin typeface="Söhne"/>
              </a:rPr>
              <a:t>: </a:t>
            </a:r>
            <a:r>
              <a:rPr lang="fr-FR" b="0" i="0" dirty="0" err="1">
                <a:solidFill>
                  <a:srgbClr val="0D0D0D"/>
                </a:solidFill>
                <a:effectLst/>
                <a:latin typeface="Söhne"/>
              </a:rPr>
              <a:t>Experta</a:t>
            </a:r>
            <a:r>
              <a:rPr lang="fr-FR" b="0" i="0" dirty="0">
                <a:solidFill>
                  <a:srgbClr val="0D0D0D"/>
                </a:solidFill>
                <a:effectLst/>
                <a:latin typeface="Söhne"/>
              </a:rPr>
              <a:t> est un logiciel open-source, ce qui signifie qu'il est gratuit à utiliser et que sa communauté de développeurs est active, offrant un support et des mises à jour régulières.</a:t>
            </a:r>
          </a:p>
          <a:p>
            <a:pPr marL="0" indent="0" algn="l">
              <a:buNone/>
            </a:pPr>
            <a:endParaRPr lang="fr-FR" dirty="0">
              <a:solidFill>
                <a:srgbClr val="0D0D0D"/>
              </a:solidFill>
              <a:latin typeface="Söhne"/>
            </a:endParaRPr>
          </a:p>
          <a:p>
            <a:r>
              <a:rPr lang="fr-FR" b="0" i="0" dirty="0" err="1">
                <a:solidFill>
                  <a:srgbClr val="0D0D0D"/>
                </a:solidFill>
                <a:effectLst/>
                <a:latin typeface="Söhne"/>
              </a:rPr>
              <a:t>Experta</a:t>
            </a:r>
            <a:r>
              <a:rPr lang="fr-FR" b="0" i="0" dirty="0">
                <a:solidFill>
                  <a:srgbClr val="0D0D0D"/>
                </a:solidFill>
                <a:effectLst/>
                <a:latin typeface="Söhne"/>
              </a:rPr>
              <a:t> est une bibliothèque Python pour construire des systèmes experts fortement inspirés de </a:t>
            </a:r>
            <a:r>
              <a:rPr lang="fr-FR" b="0" i="0" dirty="0">
                <a:solidFill>
                  <a:srgbClr val="FF0000"/>
                </a:solidFill>
                <a:effectLst/>
                <a:latin typeface="Söhne"/>
              </a:rPr>
              <a:t>CLIPS</a:t>
            </a:r>
            <a:r>
              <a:rPr lang="fr-FR" b="0" i="0" dirty="0">
                <a:solidFill>
                  <a:srgbClr val="0D0D0D"/>
                </a:solidFill>
                <a:effectLst/>
                <a:latin typeface="Söhne"/>
              </a:rPr>
              <a:t>.</a:t>
            </a:r>
          </a:p>
          <a:p>
            <a:endParaRPr lang="fr-FR" b="0" i="0" dirty="0">
              <a:solidFill>
                <a:srgbClr val="0D0D0D"/>
              </a:solidFill>
              <a:effectLst/>
              <a:latin typeface="Söhne"/>
            </a:endParaRPr>
          </a:p>
          <a:p>
            <a:pPr algn="just"/>
            <a:r>
              <a:rPr lang="fr-FR" dirty="0"/>
              <a:t>Le système expert le plus couramment utilisé aujourd'hui s'appelle </a:t>
            </a:r>
            <a:r>
              <a:rPr lang="fr-FR" dirty="0">
                <a:solidFill>
                  <a:srgbClr val="FF0000"/>
                </a:solidFill>
              </a:rPr>
              <a:t>CLIPS(</a:t>
            </a:r>
            <a:r>
              <a:rPr lang="en-US" b="0" i="0" dirty="0">
                <a:solidFill>
                  <a:srgbClr val="000000"/>
                </a:solidFill>
                <a:effectLst/>
                <a:latin typeface="Source Sans Pro" panose="020B0503030403020204" pitchFamily="34" charset="0"/>
              </a:rPr>
              <a:t>C Language Integrated Production System</a:t>
            </a:r>
            <a:r>
              <a:rPr lang="fr-FR" dirty="0">
                <a:solidFill>
                  <a:srgbClr val="FF0000"/>
                </a:solidFill>
              </a:rPr>
              <a:t>)</a:t>
            </a:r>
            <a:r>
              <a:rPr lang="fr-FR" dirty="0"/>
              <a:t>, mais il s'agit d'un système interprété en langage de codage C </a:t>
            </a:r>
          </a:p>
          <a:p>
            <a:pPr lvl="1" algn="just"/>
            <a:r>
              <a:rPr lang="fr-FR" dirty="0"/>
              <a:t>Si vous souhaitez (éventuellement) découvrir CLIPS, cliquez sur le lien suivant ci-dessous</a:t>
            </a:r>
          </a:p>
          <a:p>
            <a:pPr lvl="1" algn="just"/>
            <a:r>
              <a:rPr lang="fr-FR" dirty="0"/>
              <a:t>Lien : Site web de CLIPS </a:t>
            </a:r>
            <a:r>
              <a:rPr lang="fr-CD" dirty="0">
                <a:hlinkClick r:id="rId2"/>
              </a:rPr>
              <a:t>http://clipsrules.sourceforge.net/</a:t>
            </a:r>
            <a:endParaRPr lang="fr-CD" dirty="0"/>
          </a:p>
          <a:p>
            <a:pPr lvl="1"/>
            <a:endParaRPr lang="fr-CD" dirty="0"/>
          </a:p>
        </p:txBody>
      </p:sp>
    </p:spTree>
    <p:extLst>
      <p:ext uri="{BB962C8B-B14F-4D97-AF65-F5344CB8AC3E}">
        <p14:creationId xmlns:p14="http://schemas.microsoft.com/office/powerpoint/2010/main" val="187571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477F-4456-256F-5515-C7BBFE47858D}"/>
              </a:ext>
            </a:extLst>
          </p:cNvPr>
          <p:cNvSpPr>
            <a:spLocks noGrp="1"/>
          </p:cNvSpPr>
          <p:nvPr>
            <p:ph type="title"/>
          </p:nvPr>
        </p:nvSpPr>
        <p:spPr/>
        <p:txBody>
          <a:bodyPr/>
          <a:lstStyle/>
          <a:p>
            <a:r>
              <a:rPr lang="fr-FR" dirty="0"/>
              <a:t>Composants de </a:t>
            </a:r>
            <a:r>
              <a:rPr lang="fr-FR" dirty="0" err="1"/>
              <a:t>Experta</a:t>
            </a:r>
            <a:endParaRPr lang="fr-CD" dirty="0"/>
          </a:p>
        </p:txBody>
      </p:sp>
      <p:sp>
        <p:nvSpPr>
          <p:cNvPr id="3" name="Content Placeholder 2">
            <a:extLst>
              <a:ext uri="{FF2B5EF4-FFF2-40B4-BE49-F238E27FC236}">
                <a16:creationId xmlns:a16="http://schemas.microsoft.com/office/drawing/2014/main" id="{C7FAF140-1FEB-213E-F401-CDEA9A30A578}"/>
              </a:ext>
            </a:extLst>
          </p:cNvPr>
          <p:cNvSpPr>
            <a:spLocks noGrp="1"/>
          </p:cNvSpPr>
          <p:nvPr>
            <p:ph idx="1"/>
          </p:nvPr>
        </p:nvSpPr>
        <p:spPr>
          <a:xfrm>
            <a:off x="838200" y="1610472"/>
            <a:ext cx="10515600" cy="4351338"/>
          </a:xfrm>
        </p:spPr>
        <p:txBody>
          <a:bodyPr/>
          <a:lstStyle/>
          <a:p>
            <a:pPr marL="0" marR="0" algn="just">
              <a:lnSpc>
                <a:spcPct val="107000"/>
              </a:lnSpc>
              <a:spcBef>
                <a:spcPts val="0"/>
              </a:spcBef>
              <a:spcAft>
                <a:spcPts val="800"/>
              </a:spcAft>
            </a:pPr>
            <a:r>
              <a:rPr lang="fr-CD"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DefFacts</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est un </a:t>
            </a:r>
            <a:r>
              <a:rPr lang="fr-CD" sz="1800" kern="100" dirty="0">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décorateur</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en  </a:t>
            </a:r>
            <a:r>
              <a:rPr lang="fr-CD"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Experta</a:t>
            </a:r>
            <a:r>
              <a:rPr lang="fr-CD"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qui permet de définir des faits initiaux (ou des faits de départ) pour le système expert. </a:t>
            </a:r>
          </a:p>
          <a:p>
            <a:pPr marL="457200" lvl="1" algn="just">
              <a:lnSpc>
                <a:spcPct val="107000"/>
              </a:lnSpc>
              <a:spcBef>
                <a:spcPts val="0"/>
              </a:spcBef>
              <a:spcAft>
                <a:spcPts val="800"/>
              </a:spcAft>
            </a:pPr>
            <a:r>
              <a:rPr lang="fr-CD" sz="14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Ces faits seront automatiquement ajoutés à la base de faits de l'expert système au démarrage. Cela est utile pour définir des faits de base ou des faits de contexte qui sont nécessaires pour le fonctionnement initial du système expert .</a:t>
            </a:r>
            <a:endParaRPr lang="fr-CD"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lnSpc>
                <a:spcPct val="107000"/>
              </a:lnSpc>
              <a:spcBef>
                <a:spcPts val="0"/>
              </a:spcBef>
              <a:spcAft>
                <a:spcPts val="800"/>
              </a:spcAft>
            </a:pPr>
            <a:r>
              <a:rPr lang="fr-CD" sz="14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Un </a:t>
            </a:r>
            <a:r>
              <a:rPr lang="fr-CD" sz="1400" kern="100" dirty="0">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décorateur </a:t>
            </a:r>
            <a:r>
              <a:rPr lang="fr-CD" sz="14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en Python est une fonction qui prend une autre fonction en argument et retourne une nouvelle fonction modifiée ou étendue. Les décorateurs sont utilisés pour modifier ou étendre le comportement des fonctions ou des classes sans modifier leur code source. </a:t>
            </a:r>
          </a:p>
          <a:p>
            <a:pPr marL="457200" lvl="1" algn="just">
              <a:lnSpc>
                <a:spcPct val="107000"/>
              </a:lnSpc>
              <a:spcBef>
                <a:spcPts val="0"/>
              </a:spcBef>
              <a:spcAft>
                <a:spcPts val="800"/>
              </a:spcAft>
            </a:pP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Voici un exemple d'utilisation de </a:t>
            </a:r>
            <a:r>
              <a:rPr lang="fr-CD"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DefFacts</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pour définir des faits initiaux dans </a:t>
            </a:r>
            <a:r>
              <a:rPr lang="fr-CD"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Experta</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 </a:t>
            </a:r>
            <a:endParaRPr lang="fr-C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lnSpc>
                <a:spcPct val="107000"/>
              </a:lnSpc>
              <a:spcBef>
                <a:spcPts val="0"/>
              </a:spcBef>
              <a:spcAft>
                <a:spcPts val="800"/>
              </a:spcAft>
            </a:pPr>
            <a:endParaRPr lang="fr-CD" sz="14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endParaRPr>
          </a:p>
          <a:p>
            <a:pPr marL="457200" lvl="1" algn="just">
              <a:lnSpc>
                <a:spcPct val="107000"/>
              </a:lnSpc>
              <a:spcBef>
                <a:spcPts val="0"/>
              </a:spcBef>
              <a:spcAft>
                <a:spcPts val="800"/>
              </a:spcAft>
            </a:pPr>
            <a:endParaRPr lang="fr-CD"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CD" dirty="0"/>
          </a:p>
        </p:txBody>
      </p:sp>
      <p:pic>
        <p:nvPicPr>
          <p:cNvPr id="6" name="Picture 5">
            <a:extLst>
              <a:ext uri="{FF2B5EF4-FFF2-40B4-BE49-F238E27FC236}">
                <a16:creationId xmlns:a16="http://schemas.microsoft.com/office/drawing/2014/main" id="{1FC058B8-A4A8-DA0E-B673-6D08D7A59B3C}"/>
              </a:ext>
            </a:extLst>
          </p:cNvPr>
          <p:cNvPicPr>
            <a:picLocks noChangeAspect="1"/>
          </p:cNvPicPr>
          <p:nvPr/>
        </p:nvPicPr>
        <p:blipFill>
          <a:blip r:embed="rId2"/>
          <a:stretch>
            <a:fillRect/>
          </a:stretch>
        </p:blipFill>
        <p:spPr>
          <a:xfrm>
            <a:off x="2747634" y="4075531"/>
            <a:ext cx="6302286" cy="1249503"/>
          </a:xfrm>
          <a:prstGeom prst="rect">
            <a:avLst/>
          </a:prstGeom>
        </p:spPr>
      </p:pic>
      <p:sp>
        <p:nvSpPr>
          <p:cNvPr id="7" name="Content Placeholder 2">
            <a:extLst>
              <a:ext uri="{FF2B5EF4-FFF2-40B4-BE49-F238E27FC236}">
                <a16:creationId xmlns:a16="http://schemas.microsoft.com/office/drawing/2014/main" id="{A59F91B0-C8CE-F3B4-F89B-C689DC4B7ADB}"/>
              </a:ext>
            </a:extLst>
          </p:cNvPr>
          <p:cNvSpPr txBox="1">
            <a:spLocks/>
          </p:cNvSpPr>
          <p:nvPr/>
        </p:nvSpPr>
        <p:spPr>
          <a:xfrm>
            <a:off x="1080247" y="5395633"/>
            <a:ext cx="10515600" cy="113235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algn="just">
              <a:lnSpc>
                <a:spcPct val="107000"/>
              </a:lnSpc>
              <a:spcBef>
                <a:spcPts val="0"/>
              </a:spcBef>
              <a:spcAft>
                <a:spcPts val="800"/>
              </a:spcAft>
            </a:pP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Dans l’exemple ci-haut, </a:t>
            </a:r>
            <a:r>
              <a:rPr lang="fr-CD" sz="1800" b="1" kern="100" dirty="0">
                <a:effectLst/>
                <a:latin typeface="Calibri" panose="020F0502020204030204" pitchFamily="34" charset="0"/>
                <a:ea typeface="Calibri" panose="020F0502020204030204" pitchFamily="34" charset="0"/>
                <a:cs typeface="Times New Roman" panose="02020603050405020304" pitchFamily="18" charset="0"/>
              </a:rPr>
              <a:t>faits_initiaux() </a:t>
            </a:r>
            <a:r>
              <a:rPr lang="fr-CD" sz="1800" kern="100" dirty="0">
                <a:effectLst/>
                <a:latin typeface="Calibri" panose="020F0502020204030204" pitchFamily="34" charset="0"/>
                <a:ea typeface="Calibri" panose="020F0502020204030204" pitchFamily="34" charset="0"/>
                <a:cs typeface="Times New Roman" panose="02020603050405020304" pitchFamily="18" charset="0"/>
              </a:rPr>
              <a:t>est utilisé avec </a:t>
            </a:r>
            <a:r>
              <a:rPr lang="fr-CD" sz="1800" b="1" kern="100" dirty="0" err="1">
                <a:effectLst/>
                <a:latin typeface="Calibri" panose="020F0502020204030204" pitchFamily="34" charset="0"/>
                <a:ea typeface="Calibri" panose="020F0502020204030204" pitchFamily="34" charset="0"/>
                <a:cs typeface="Times New Roman" panose="02020603050405020304" pitchFamily="18" charset="0"/>
              </a:rPr>
              <a:t>DefFacts</a:t>
            </a:r>
            <a:r>
              <a:rPr lang="fr-CD" sz="1800" kern="100" dirty="0">
                <a:effectLst/>
                <a:latin typeface="Calibri" panose="020F0502020204030204" pitchFamily="34" charset="0"/>
                <a:ea typeface="Calibri" panose="020F0502020204030204" pitchFamily="34" charset="0"/>
                <a:cs typeface="Times New Roman" panose="02020603050405020304" pitchFamily="18" charset="0"/>
              </a:rPr>
              <a:t> pour définir deux faits initiaux (</a:t>
            </a:r>
            <a:r>
              <a:rPr lang="fr-CD" sz="1800" kern="100" dirty="0" err="1">
                <a:effectLst/>
                <a:latin typeface="Calibri" panose="020F0502020204030204" pitchFamily="34" charset="0"/>
                <a:ea typeface="Calibri" panose="020F0502020204030204" pitchFamily="34" charset="0"/>
                <a:cs typeface="Times New Roman" panose="02020603050405020304" pitchFamily="18" charset="0"/>
              </a:rPr>
              <a:t>Symptome</a:t>
            </a:r>
            <a:r>
              <a:rPr lang="fr-CD" sz="1800" kern="100" dirty="0">
                <a:latin typeface="Calibri" panose="020F0502020204030204" pitchFamily="34" charset="0"/>
                <a:ea typeface="Calibri" panose="020F0502020204030204" pitchFamily="34" charset="0"/>
                <a:cs typeface="Times New Roman" panose="02020603050405020304" pitchFamily="18" charset="0"/>
              </a:rPr>
              <a:t>(</a:t>
            </a:r>
            <a:r>
              <a:rPr lang="fr-CD" sz="1800" kern="100" dirty="0">
                <a:effectLst/>
                <a:latin typeface="Calibri" panose="020F0502020204030204" pitchFamily="34" charset="0"/>
                <a:ea typeface="Calibri" panose="020F0502020204030204" pitchFamily="34" charset="0"/>
                <a:cs typeface="Times New Roman" panose="02020603050405020304" pitchFamily="18" charset="0"/>
              </a:rPr>
              <a:t>"Fièvre") et </a:t>
            </a:r>
            <a:r>
              <a:rPr lang="fr-CD" sz="1800" kern="100" dirty="0" err="1">
                <a:effectLst/>
                <a:latin typeface="Calibri" panose="020F0502020204030204" pitchFamily="34" charset="0"/>
                <a:ea typeface="Calibri" panose="020F0502020204030204" pitchFamily="34" charset="0"/>
                <a:cs typeface="Times New Roman" panose="02020603050405020304" pitchFamily="18" charset="0"/>
              </a:rPr>
              <a:t>Symptome</a:t>
            </a:r>
            <a:r>
              <a:rPr lang="fr-CD" sz="1800" kern="100" dirty="0">
                <a:latin typeface="Calibri" panose="020F0502020204030204" pitchFamily="34" charset="0"/>
                <a:ea typeface="Calibri" panose="020F0502020204030204" pitchFamily="34" charset="0"/>
                <a:cs typeface="Times New Roman" panose="02020603050405020304" pitchFamily="18" charset="0"/>
              </a:rPr>
              <a:t>(</a:t>
            </a:r>
            <a:r>
              <a:rPr lang="fr-CD" sz="1800" kern="100" dirty="0">
                <a:effectLst/>
                <a:latin typeface="Calibri" panose="020F0502020204030204" pitchFamily="34" charset="0"/>
                <a:ea typeface="Calibri" panose="020F0502020204030204" pitchFamily="34" charset="0"/>
                <a:cs typeface="Times New Roman" panose="02020603050405020304" pitchFamily="18" charset="0"/>
              </a:rPr>
              <a:t>"Toux")) qui seront ajoutés à la base de faits du système expert au démarrage. Ces faits peuvent être utilisés dans les règles du système expert pour déclencher des actions ou des déductions.</a:t>
            </a:r>
          </a:p>
          <a:p>
            <a:pPr marL="457200" lvl="1" algn="just">
              <a:lnSpc>
                <a:spcPct val="107000"/>
              </a:lnSpc>
              <a:spcBef>
                <a:spcPts val="0"/>
              </a:spcBef>
              <a:spcAft>
                <a:spcPts val="800"/>
              </a:spcAft>
            </a:pPr>
            <a:endParaRPr lang="fr-CD" sz="1400" kern="100" dirty="0">
              <a:latin typeface="Calibri" panose="020F0502020204030204" pitchFamily="34" charset="0"/>
              <a:ea typeface="Calibri" panose="020F0502020204030204" pitchFamily="34" charset="0"/>
              <a:cs typeface="Times New Roman" panose="02020603050405020304" pitchFamily="18" charset="0"/>
            </a:endParaRPr>
          </a:p>
          <a:p>
            <a:endParaRPr lang="fr-CD" dirty="0"/>
          </a:p>
        </p:txBody>
      </p:sp>
    </p:spTree>
    <p:extLst>
      <p:ext uri="{BB962C8B-B14F-4D97-AF65-F5344CB8AC3E}">
        <p14:creationId xmlns:p14="http://schemas.microsoft.com/office/powerpoint/2010/main" val="3979110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477F-4456-256F-5515-C7BBFE47858D}"/>
              </a:ext>
            </a:extLst>
          </p:cNvPr>
          <p:cNvSpPr>
            <a:spLocks noGrp="1"/>
          </p:cNvSpPr>
          <p:nvPr>
            <p:ph type="title"/>
          </p:nvPr>
        </p:nvSpPr>
        <p:spPr/>
        <p:txBody>
          <a:bodyPr/>
          <a:lstStyle/>
          <a:p>
            <a:r>
              <a:rPr lang="fr-FR" dirty="0"/>
              <a:t>Composants de </a:t>
            </a:r>
            <a:r>
              <a:rPr lang="fr-FR" dirty="0" err="1"/>
              <a:t>Experta</a:t>
            </a:r>
            <a:r>
              <a:rPr lang="fr-FR" dirty="0"/>
              <a:t> (</a:t>
            </a:r>
            <a:r>
              <a:rPr lang="fr-FR" dirty="0" err="1"/>
              <a:t>Cont</a:t>
            </a:r>
            <a:r>
              <a:rPr lang="fr-FR" dirty="0"/>
              <a:t>.)</a:t>
            </a:r>
            <a:endParaRPr lang="fr-CD" dirty="0"/>
          </a:p>
        </p:txBody>
      </p:sp>
      <p:sp>
        <p:nvSpPr>
          <p:cNvPr id="3" name="Content Placeholder 2">
            <a:extLst>
              <a:ext uri="{FF2B5EF4-FFF2-40B4-BE49-F238E27FC236}">
                <a16:creationId xmlns:a16="http://schemas.microsoft.com/office/drawing/2014/main" id="{C7FAF140-1FEB-213E-F401-CDEA9A30A578}"/>
              </a:ext>
            </a:extLst>
          </p:cNvPr>
          <p:cNvSpPr>
            <a:spLocks noGrp="1"/>
          </p:cNvSpPr>
          <p:nvPr>
            <p:ph idx="1"/>
          </p:nvPr>
        </p:nvSpPr>
        <p:spPr>
          <a:xfrm>
            <a:off x="838200" y="1610472"/>
            <a:ext cx="10515600" cy="4351338"/>
          </a:xfrm>
        </p:spPr>
        <p:txBody>
          <a:bodyPr/>
          <a:lstStyle/>
          <a:p>
            <a:pPr marL="0" marR="0" algn="just">
              <a:lnSpc>
                <a:spcPct val="107000"/>
              </a:lnSpc>
              <a:spcBef>
                <a:spcPts val="0"/>
              </a:spcBef>
              <a:spcAft>
                <a:spcPts val="800"/>
              </a:spcAft>
            </a:pPr>
            <a:r>
              <a:rPr lang="fr-CD"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DefFacts</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est un </a:t>
            </a:r>
            <a:r>
              <a:rPr lang="fr-CD" sz="1800" kern="100" dirty="0">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décorateur</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en  </a:t>
            </a:r>
            <a:r>
              <a:rPr lang="fr-CD"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Experta</a:t>
            </a:r>
            <a:r>
              <a:rPr lang="fr-CD"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qui permet de définir des faits initiaux (ou des faits de départ) pour le système expert. </a:t>
            </a:r>
          </a:p>
          <a:p>
            <a:pPr marL="457200" lvl="1" algn="just">
              <a:lnSpc>
                <a:spcPct val="107000"/>
              </a:lnSpc>
              <a:spcBef>
                <a:spcPts val="0"/>
              </a:spcBef>
              <a:spcAft>
                <a:spcPts val="800"/>
              </a:spcAft>
            </a:pPr>
            <a:r>
              <a:rPr lang="fr-CD" sz="14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Ces faits seront automatiquement ajoutés à la base de faits de l'expert système au démarrage. Cela est utile pour définir des faits de base ou des faits de contexte qui sont nécessaires pour le fonctionnement initial du système expert .</a:t>
            </a:r>
            <a:endParaRPr lang="fr-CD"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lnSpc>
                <a:spcPct val="107000"/>
              </a:lnSpc>
              <a:spcBef>
                <a:spcPts val="0"/>
              </a:spcBef>
              <a:spcAft>
                <a:spcPts val="800"/>
              </a:spcAft>
            </a:pPr>
            <a:r>
              <a:rPr lang="fr-CD" sz="14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Un </a:t>
            </a:r>
            <a:r>
              <a:rPr lang="fr-CD" sz="1400" kern="100" dirty="0">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décorateur </a:t>
            </a:r>
            <a:r>
              <a:rPr lang="fr-CD" sz="14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en Python est une fonction qui prend une autre fonction en argument et retourne une nouvelle fonction modifiée ou étendue. Les décorateurs sont utilisés pour modifier ou étendre le comportement des fonctions ou des classes sans modifier leur code source. </a:t>
            </a:r>
          </a:p>
          <a:p>
            <a:pPr marL="457200" lvl="1" algn="just">
              <a:lnSpc>
                <a:spcPct val="107000"/>
              </a:lnSpc>
              <a:spcBef>
                <a:spcPts val="0"/>
              </a:spcBef>
              <a:spcAft>
                <a:spcPts val="800"/>
              </a:spcAft>
            </a:pP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Voici un exemple d'utilisation de </a:t>
            </a:r>
            <a:r>
              <a:rPr lang="fr-CD"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DefFacts</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pour définir des faits initiaux dans </a:t>
            </a:r>
            <a:r>
              <a:rPr lang="fr-CD"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Experta</a:t>
            </a:r>
            <a:r>
              <a:rPr lang="fr-CD" sz="18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 </a:t>
            </a:r>
            <a:endParaRPr lang="fr-CD"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lnSpc>
                <a:spcPct val="107000"/>
              </a:lnSpc>
              <a:spcBef>
                <a:spcPts val="0"/>
              </a:spcBef>
              <a:spcAft>
                <a:spcPts val="800"/>
              </a:spcAft>
            </a:pPr>
            <a:endParaRPr lang="fr-CD" sz="1400"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endParaRPr>
          </a:p>
          <a:p>
            <a:pPr marL="457200" lvl="1" algn="just">
              <a:lnSpc>
                <a:spcPct val="107000"/>
              </a:lnSpc>
              <a:spcBef>
                <a:spcPts val="0"/>
              </a:spcBef>
              <a:spcAft>
                <a:spcPts val="800"/>
              </a:spcAft>
            </a:pPr>
            <a:endParaRPr lang="fr-CD"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CD" dirty="0"/>
          </a:p>
        </p:txBody>
      </p:sp>
    </p:spTree>
    <p:extLst>
      <p:ext uri="{BB962C8B-B14F-4D97-AF65-F5344CB8AC3E}">
        <p14:creationId xmlns:p14="http://schemas.microsoft.com/office/powerpoint/2010/main" val="389440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477F-4456-256F-5515-C7BBFE47858D}"/>
              </a:ext>
            </a:extLst>
          </p:cNvPr>
          <p:cNvSpPr>
            <a:spLocks noGrp="1"/>
          </p:cNvSpPr>
          <p:nvPr>
            <p:ph type="title"/>
          </p:nvPr>
        </p:nvSpPr>
        <p:spPr>
          <a:xfrm>
            <a:off x="381000" y="229445"/>
            <a:ext cx="10515600" cy="836146"/>
          </a:xfrm>
        </p:spPr>
        <p:txBody>
          <a:bodyPr/>
          <a:lstStyle/>
          <a:p>
            <a:r>
              <a:rPr lang="fr-FR" dirty="0"/>
              <a:t>Composants de </a:t>
            </a:r>
            <a:r>
              <a:rPr lang="fr-FR" dirty="0" err="1"/>
              <a:t>Experta</a:t>
            </a:r>
            <a:r>
              <a:rPr lang="fr-FR" dirty="0"/>
              <a:t> (</a:t>
            </a:r>
            <a:r>
              <a:rPr lang="fr-FR" dirty="0" err="1"/>
              <a:t>Cont</a:t>
            </a:r>
            <a:r>
              <a:rPr lang="fr-FR" dirty="0"/>
              <a:t>.)</a:t>
            </a:r>
            <a:endParaRPr lang="fr-CD" dirty="0"/>
          </a:p>
        </p:txBody>
      </p:sp>
      <p:sp>
        <p:nvSpPr>
          <p:cNvPr id="3" name="Content Placeholder 2">
            <a:extLst>
              <a:ext uri="{FF2B5EF4-FFF2-40B4-BE49-F238E27FC236}">
                <a16:creationId xmlns:a16="http://schemas.microsoft.com/office/drawing/2014/main" id="{C7FAF140-1FEB-213E-F401-CDEA9A30A578}"/>
              </a:ext>
            </a:extLst>
          </p:cNvPr>
          <p:cNvSpPr>
            <a:spLocks noGrp="1"/>
          </p:cNvSpPr>
          <p:nvPr>
            <p:ph idx="1"/>
          </p:nvPr>
        </p:nvSpPr>
        <p:spPr>
          <a:xfrm>
            <a:off x="605118" y="1253331"/>
            <a:ext cx="10515600" cy="5111610"/>
          </a:xfrm>
        </p:spPr>
        <p:txBody>
          <a:bodyPr>
            <a:normAutofit lnSpcReduction="10000"/>
          </a:bodyPr>
          <a:lstStyle/>
          <a:p>
            <a:pPr marL="0" marR="0" algn="just">
              <a:lnSpc>
                <a:spcPct val="107000"/>
              </a:lnSpc>
              <a:spcBef>
                <a:spcPts val="0"/>
              </a:spcBef>
              <a:spcAft>
                <a:spcPts val="800"/>
              </a:spcAft>
            </a:pPr>
            <a:r>
              <a:rPr lang="fr-CD" sz="1700" b="1" i="0" dirty="0">
                <a:solidFill>
                  <a:srgbClr val="0D0D0D"/>
                </a:solidFill>
                <a:effectLst/>
                <a:latin typeface="Söhne"/>
              </a:rPr>
              <a:t>Moteur d'inférence (</a:t>
            </a:r>
            <a:r>
              <a:rPr lang="fr-CD" sz="1700" b="1" i="0" dirty="0" err="1">
                <a:solidFill>
                  <a:srgbClr val="0D0D0D"/>
                </a:solidFill>
                <a:effectLst/>
                <a:latin typeface="Söhne"/>
              </a:rPr>
              <a:t>Inference</a:t>
            </a:r>
            <a:r>
              <a:rPr lang="fr-CD" sz="1700" b="1" i="0" dirty="0">
                <a:solidFill>
                  <a:srgbClr val="0D0D0D"/>
                </a:solidFill>
                <a:effectLst/>
                <a:latin typeface="Söhne"/>
              </a:rPr>
              <a:t> Engine): </a:t>
            </a:r>
            <a:r>
              <a:rPr lang="fr-FR" sz="1700" b="0" i="0" dirty="0">
                <a:solidFill>
                  <a:srgbClr val="0D0D0D"/>
                </a:solidFill>
                <a:effectLst/>
                <a:latin typeface="Söhne"/>
              </a:rPr>
              <a:t>Le moteur d'inférence est le composant qui applique les règles aux faits pour déduire de nouvelles informations. </a:t>
            </a:r>
          </a:p>
          <a:p>
            <a:pPr marL="457200" lvl="1" algn="just">
              <a:lnSpc>
                <a:spcPct val="107000"/>
              </a:lnSpc>
              <a:spcBef>
                <a:spcPts val="0"/>
              </a:spcBef>
              <a:spcAft>
                <a:spcPts val="800"/>
              </a:spcAft>
            </a:pPr>
            <a:r>
              <a:rPr lang="fr-FR" sz="1500" b="0" i="0" dirty="0">
                <a:solidFill>
                  <a:srgbClr val="0D0D0D"/>
                </a:solidFill>
                <a:effectLst/>
                <a:latin typeface="Söhne"/>
              </a:rPr>
              <a:t>Il effectue le processus de raisonnement du système expert en utilisant les règles définies pour arriver à des conclusions.</a:t>
            </a:r>
            <a:endParaRPr lang="fr-CD"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FR" dirty="0"/>
              <a:t>Dans l’exemple ci-dessous, le moteur d'inférence est représenté par la classe </a:t>
            </a:r>
            <a:r>
              <a:rPr lang="fr-FR" b="1" dirty="0" err="1"/>
              <a:t>MonMoteurInference</a:t>
            </a:r>
            <a:r>
              <a:rPr lang="fr-FR" dirty="0"/>
              <a:t> qui hérite de</a:t>
            </a:r>
            <a:r>
              <a:rPr lang="fr-FR" b="1" dirty="0"/>
              <a:t> </a:t>
            </a:r>
            <a:r>
              <a:rPr lang="fr-FR" b="1" dirty="0" err="1"/>
              <a:t>KnowledgeEngine</a:t>
            </a:r>
            <a:r>
              <a:rPr lang="fr-FR" dirty="0"/>
              <a:t>. </a:t>
            </a:r>
          </a:p>
          <a:p>
            <a:endParaRPr lang="fr-FR" dirty="0"/>
          </a:p>
          <a:p>
            <a:endParaRPr lang="fr-FR" dirty="0"/>
          </a:p>
          <a:p>
            <a:endParaRPr lang="fr-FR" dirty="0"/>
          </a:p>
          <a:p>
            <a:endParaRPr lang="fr-FR" dirty="0"/>
          </a:p>
          <a:p>
            <a:endParaRPr lang="fr-FR" dirty="0"/>
          </a:p>
          <a:p>
            <a:pPr algn="just"/>
            <a:r>
              <a:rPr lang="fr-FR" dirty="0"/>
              <a:t>Les règles sont définies à l'intérieur de cette classe à l'aide des annotations </a:t>
            </a:r>
            <a:r>
              <a:rPr lang="fr-FR" b="1" dirty="0"/>
              <a:t>@Rule</a:t>
            </a:r>
            <a:r>
              <a:rPr lang="fr-FR" dirty="0"/>
              <a:t>.</a:t>
            </a:r>
            <a:endParaRPr lang="fr-CD" dirty="0"/>
          </a:p>
        </p:txBody>
      </p:sp>
      <p:pic>
        <p:nvPicPr>
          <p:cNvPr id="6" name="Picture 5">
            <a:extLst>
              <a:ext uri="{FF2B5EF4-FFF2-40B4-BE49-F238E27FC236}">
                <a16:creationId xmlns:a16="http://schemas.microsoft.com/office/drawing/2014/main" id="{F8F7DA78-45CA-A03A-C0CF-5A6EFD1058E2}"/>
              </a:ext>
            </a:extLst>
          </p:cNvPr>
          <p:cNvPicPr>
            <a:picLocks noChangeAspect="1"/>
          </p:cNvPicPr>
          <p:nvPr/>
        </p:nvPicPr>
        <p:blipFill>
          <a:blip r:embed="rId2"/>
          <a:stretch>
            <a:fillRect/>
          </a:stretch>
        </p:blipFill>
        <p:spPr>
          <a:xfrm>
            <a:off x="1226398" y="3003177"/>
            <a:ext cx="9739204" cy="2309444"/>
          </a:xfrm>
          <a:prstGeom prst="rect">
            <a:avLst/>
          </a:prstGeom>
        </p:spPr>
      </p:pic>
    </p:spTree>
    <p:extLst>
      <p:ext uri="{BB962C8B-B14F-4D97-AF65-F5344CB8AC3E}">
        <p14:creationId xmlns:p14="http://schemas.microsoft.com/office/powerpoint/2010/main" val="2416726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477F-4456-256F-5515-C7BBFE47858D}"/>
              </a:ext>
            </a:extLst>
          </p:cNvPr>
          <p:cNvSpPr>
            <a:spLocks noGrp="1"/>
          </p:cNvSpPr>
          <p:nvPr>
            <p:ph type="title"/>
          </p:nvPr>
        </p:nvSpPr>
        <p:spPr>
          <a:xfrm>
            <a:off x="381000" y="229445"/>
            <a:ext cx="10515600" cy="836146"/>
          </a:xfrm>
        </p:spPr>
        <p:txBody>
          <a:bodyPr/>
          <a:lstStyle/>
          <a:p>
            <a:r>
              <a:rPr lang="fr-FR" dirty="0"/>
              <a:t>Composants de </a:t>
            </a:r>
            <a:r>
              <a:rPr lang="fr-FR" dirty="0" err="1"/>
              <a:t>Experta</a:t>
            </a:r>
            <a:r>
              <a:rPr lang="fr-FR" dirty="0"/>
              <a:t> (</a:t>
            </a:r>
            <a:r>
              <a:rPr lang="fr-FR" dirty="0" err="1"/>
              <a:t>Cont</a:t>
            </a:r>
            <a:r>
              <a:rPr lang="fr-FR" dirty="0"/>
              <a:t>.)</a:t>
            </a:r>
            <a:endParaRPr lang="fr-CD" dirty="0"/>
          </a:p>
        </p:txBody>
      </p:sp>
      <p:sp>
        <p:nvSpPr>
          <p:cNvPr id="3" name="Content Placeholder 2">
            <a:extLst>
              <a:ext uri="{FF2B5EF4-FFF2-40B4-BE49-F238E27FC236}">
                <a16:creationId xmlns:a16="http://schemas.microsoft.com/office/drawing/2014/main" id="{C7FAF140-1FEB-213E-F401-CDEA9A30A578}"/>
              </a:ext>
            </a:extLst>
          </p:cNvPr>
          <p:cNvSpPr>
            <a:spLocks noGrp="1"/>
          </p:cNvSpPr>
          <p:nvPr>
            <p:ph idx="1"/>
          </p:nvPr>
        </p:nvSpPr>
        <p:spPr>
          <a:xfrm>
            <a:off x="605118" y="1253331"/>
            <a:ext cx="10515600" cy="5111610"/>
          </a:xfrm>
        </p:spPr>
        <p:txBody>
          <a:bodyPr>
            <a:normAutofit/>
          </a:bodyPr>
          <a:lstStyle/>
          <a:p>
            <a:pPr marL="0" marR="0" algn="just">
              <a:lnSpc>
                <a:spcPct val="107000"/>
              </a:lnSpc>
              <a:spcBef>
                <a:spcPts val="0"/>
              </a:spcBef>
              <a:spcAft>
                <a:spcPts val="800"/>
              </a:spcAft>
            </a:pPr>
            <a:r>
              <a:rPr lang="en-US" b="1" dirty="0" err="1"/>
              <a:t>Règles</a:t>
            </a:r>
            <a:r>
              <a:rPr lang="en-US" b="1" dirty="0"/>
              <a:t>(Rules): </a:t>
            </a:r>
            <a:r>
              <a:rPr lang="fr-FR" dirty="0"/>
              <a:t>Les règles sont des instructions qui indiquent au système expert comment traiter les faits pour parvenir à un résultat.</a:t>
            </a:r>
          </a:p>
          <a:p>
            <a:pPr marL="0" marR="0" algn="just">
              <a:lnSpc>
                <a:spcPct val="107000"/>
              </a:lnSpc>
              <a:spcBef>
                <a:spcPts val="0"/>
              </a:spcBef>
              <a:spcAft>
                <a:spcPts val="800"/>
              </a:spcAft>
            </a:pPr>
            <a:r>
              <a:rPr lang="fr-FR" dirty="0"/>
              <a:t>Chaque règle est composée d'une condition (ou ensemble de conditions) qui, si elle est remplie, déclenche l'exécution de la règle.</a:t>
            </a:r>
          </a:p>
          <a:p>
            <a:pPr marL="0" marR="0" algn="just">
              <a:lnSpc>
                <a:spcPct val="107000"/>
              </a:lnSpc>
              <a:spcBef>
                <a:spcPts val="0"/>
              </a:spcBef>
              <a:spcAft>
                <a:spcPts val="800"/>
              </a:spcAft>
            </a:pPr>
            <a:r>
              <a:rPr lang="fr-FR" dirty="0"/>
              <a:t>Les règles sont utilisées pour modéliser la logique du domaine d'expertise.</a:t>
            </a:r>
            <a:endParaRPr lang="fr-CD" dirty="0"/>
          </a:p>
        </p:txBody>
      </p:sp>
    </p:spTree>
    <p:extLst>
      <p:ext uri="{BB962C8B-B14F-4D97-AF65-F5344CB8AC3E}">
        <p14:creationId xmlns:p14="http://schemas.microsoft.com/office/powerpoint/2010/main" val="250036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477F-4456-256F-5515-C7BBFE47858D}"/>
              </a:ext>
            </a:extLst>
          </p:cNvPr>
          <p:cNvSpPr>
            <a:spLocks noGrp="1"/>
          </p:cNvSpPr>
          <p:nvPr>
            <p:ph type="title"/>
          </p:nvPr>
        </p:nvSpPr>
        <p:spPr>
          <a:xfrm>
            <a:off x="381000" y="229445"/>
            <a:ext cx="10515600" cy="836146"/>
          </a:xfrm>
        </p:spPr>
        <p:txBody>
          <a:bodyPr/>
          <a:lstStyle/>
          <a:p>
            <a:r>
              <a:rPr lang="fr-FR" dirty="0"/>
              <a:t>Composants de </a:t>
            </a:r>
            <a:r>
              <a:rPr lang="fr-FR" dirty="0" err="1"/>
              <a:t>Experta</a:t>
            </a:r>
            <a:r>
              <a:rPr lang="fr-FR" dirty="0"/>
              <a:t> (</a:t>
            </a:r>
            <a:r>
              <a:rPr lang="fr-FR" dirty="0" err="1"/>
              <a:t>Cont</a:t>
            </a:r>
            <a:r>
              <a:rPr lang="fr-FR" dirty="0"/>
              <a:t>.)</a:t>
            </a:r>
            <a:endParaRPr lang="fr-CD" dirty="0"/>
          </a:p>
        </p:txBody>
      </p:sp>
      <p:sp>
        <p:nvSpPr>
          <p:cNvPr id="3" name="Content Placeholder 2">
            <a:extLst>
              <a:ext uri="{FF2B5EF4-FFF2-40B4-BE49-F238E27FC236}">
                <a16:creationId xmlns:a16="http://schemas.microsoft.com/office/drawing/2014/main" id="{C7FAF140-1FEB-213E-F401-CDEA9A30A578}"/>
              </a:ext>
            </a:extLst>
          </p:cNvPr>
          <p:cNvSpPr>
            <a:spLocks noGrp="1"/>
          </p:cNvSpPr>
          <p:nvPr>
            <p:ph idx="1"/>
          </p:nvPr>
        </p:nvSpPr>
        <p:spPr>
          <a:xfrm>
            <a:off x="605118" y="1253331"/>
            <a:ext cx="10515600" cy="5515022"/>
          </a:xfrm>
        </p:spPr>
        <p:txBody>
          <a:bodyPr>
            <a:normAutofit fontScale="70000" lnSpcReduction="20000"/>
          </a:bodyPr>
          <a:lstStyle/>
          <a:p>
            <a:pPr marL="0" marR="0" algn="just">
              <a:lnSpc>
                <a:spcPct val="107000"/>
              </a:lnSpc>
              <a:spcBef>
                <a:spcPts val="0"/>
              </a:spcBef>
              <a:spcAft>
                <a:spcPts val="800"/>
              </a:spcAft>
            </a:pPr>
            <a:r>
              <a:rPr lang="fr-FR" b="1" i="0" dirty="0">
                <a:solidFill>
                  <a:srgbClr val="0D0D0D"/>
                </a:solidFill>
                <a:effectLst/>
                <a:latin typeface="Söhne"/>
              </a:rPr>
              <a:t>Le cycle de vie d'un système expert</a:t>
            </a:r>
            <a:r>
              <a:rPr lang="fr-FR" b="0" i="0" dirty="0">
                <a:solidFill>
                  <a:srgbClr val="0D0D0D"/>
                </a:solidFill>
                <a:effectLst/>
                <a:latin typeface="Söhne"/>
              </a:rPr>
              <a:t>: Le cycle de vie d'un système expert, comme celui implémenté avec la librairie </a:t>
            </a:r>
            <a:r>
              <a:rPr lang="fr-FR" b="0" i="0" dirty="0" err="1">
                <a:solidFill>
                  <a:srgbClr val="0D0D0D"/>
                </a:solidFill>
                <a:effectLst/>
                <a:latin typeface="Söhne"/>
              </a:rPr>
              <a:t>Experta</a:t>
            </a:r>
            <a:r>
              <a:rPr lang="fr-FR" b="0" i="0" dirty="0">
                <a:solidFill>
                  <a:srgbClr val="0D0D0D"/>
                </a:solidFill>
                <a:effectLst/>
                <a:latin typeface="Söhne"/>
              </a:rPr>
              <a:t> en Python, comprend généralement les étapes suivantes :</a:t>
            </a:r>
          </a:p>
          <a:p>
            <a:pPr marL="742950" lvl="1" indent="-514350" algn="just">
              <a:lnSpc>
                <a:spcPct val="107000"/>
              </a:lnSpc>
              <a:spcBef>
                <a:spcPts val="0"/>
              </a:spcBef>
              <a:spcAft>
                <a:spcPts val="800"/>
              </a:spcAft>
              <a:buFont typeface="+mj-lt"/>
              <a:buAutoNum type="arabicPeriod"/>
            </a:pPr>
            <a:r>
              <a:rPr lang="fr-FR" b="1" i="0" dirty="0">
                <a:solidFill>
                  <a:srgbClr val="0D0D0D"/>
                </a:solidFill>
                <a:effectLst/>
                <a:latin typeface="Söhne"/>
              </a:rPr>
              <a:t>Initialisation</a:t>
            </a:r>
            <a:r>
              <a:rPr lang="fr-FR" b="0" i="0" dirty="0">
                <a:solidFill>
                  <a:srgbClr val="0D0D0D"/>
                </a:solidFill>
                <a:effectLst/>
                <a:latin typeface="Söhne"/>
              </a:rPr>
              <a:t> : Lors de l'initialisation, les faits de départ sont définis et le moteur d'inférence est prêt à être utilisé.</a:t>
            </a:r>
          </a:p>
          <a:p>
            <a:pPr marL="742950" lvl="1" indent="-514350" algn="just">
              <a:lnSpc>
                <a:spcPct val="107000"/>
              </a:lnSpc>
              <a:spcBef>
                <a:spcPts val="0"/>
              </a:spcBef>
              <a:spcAft>
                <a:spcPts val="800"/>
              </a:spcAft>
              <a:buFont typeface="+mj-lt"/>
              <a:buAutoNum type="arabicPeriod"/>
            </a:pPr>
            <a:r>
              <a:rPr lang="fr-FR" b="1" i="0" dirty="0">
                <a:solidFill>
                  <a:srgbClr val="0D0D0D"/>
                </a:solidFill>
                <a:effectLst/>
                <a:latin typeface="Söhne"/>
              </a:rPr>
              <a:t>Récupération des faits </a:t>
            </a:r>
            <a:r>
              <a:rPr lang="fr-FR" b="0" i="0" dirty="0">
                <a:solidFill>
                  <a:srgbClr val="0D0D0D"/>
                </a:solidFill>
                <a:effectLst/>
                <a:latin typeface="Söhne"/>
              </a:rPr>
              <a:t>: Le système peut récupérer des faits à partir de différentes sources, telles que des </a:t>
            </a:r>
            <a:r>
              <a:rPr lang="fr-FR" b="0" i="0" dirty="0">
                <a:solidFill>
                  <a:srgbClr val="FF0000"/>
                </a:solidFill>
                <a:effectLst/>
                <a:latin typeface="Söhne"/>
              </a:rPr>
              <a:t>entrées utilisateur</a:t>
            </a:r>
            <a:r>
              <a:rPr lang="fr-FR" b="0" i="0" dirty="0">
                <a:solidFill>
                  <a:srgbClr val="0D0D0D"/>
                </a:solidFill>
                <a:effectLst/>
                <a:latin typeface="Söhne"/>
              </a:rPr>
              <a:t>, des </a:t>
            </a:r>
            <a:r>
              <a:rPr lang="fr-FR" b="0" i="0" dirty="0">
                <a:solidFill>
                  <a:srgbClr val="FF0000"/>
                </a:solidFill>
                <a:effectLst/>
                <a:latin typeface="Söhne"/>
              </a:rPr>
              <a:t>bases de données </a:t>
            </a:r>
            <a:r>
              <a:rPr lang="fr-FR" b="0" i="0" dirty="0">
                <a:solidFill>
                  <a:srgbClr val="0D0D0D"/>
                </a:solidFill>
                <a:effectLst/>
                <a:latin typeface="Söhne"/>
              </a:rPr>
              <a:t>ou des </a:t>
            </a:r>
            <a:r>
              <a:rPr lang="fr-FR" b="1" i="0" dirty="0">
                <a:solidFill>
                  <a:srgbClr val="0D0D0D"/>
                </a:solidFill>
                <a:effectLst/>
                <a:latin typeface="Söhne"/>
              </a:rPr>
              <a:t>capteurs</a:t>
            </a:r>
            <a:r>
              <a:rPr lang="fr-FR" b="0" i="0" dirty="0">
                <a:solidFill>
                  <a:srgbClr val="0D0D0D"/>
                </a:solidFill>
                <a:effectLst/>
                <a:latin typeface="Söhne"/>
              </a:rPr>
              <a:t>.</a:t>
            </a:r>
          </a:p>
          <a:p>
            <a:pPr marL="742950" lvl="1" indent="-514350" algn="just">
              <a:lnSpc>
                <a:spcPct val="107000"/>
              </a:lnSpc>
              <a:spcBef>
                <a:spcPts val="0"/>
              </a:spcBef>
              <a:spcAft>
                <a:spcPts val="800"/>
              </a:spcAft>
              <a:buFont typeface="+mj-lt"/>
              <a:buAutoNum type="arabicPeriod"/>
            </a:pPr>
            <a:r>
              <a:rPr lang="fr-FR" b="1" i="0" dirty="0">
                <a:solidFill>
                  <a:srgbClr val="0D0D0D"/>
                </a:solidFill>
                <a:effectLst/>
                <a:latin typeface="Söhne"/>
              </a:rPr>
              <a:t>Injection des faits </a:t>
            </a:r>
            <a:r>
              <a:rPr lang="fr-FR" b="0" i="0" dirty="0">
                <a:solidFill>
                  <a:srgbClr val="0D0D0D"/>
                </a:solidFill>
                <a:effectLst/>
                <a:latin typeface="Söhne"/>
              </a:rPr>
              <a:t>: Les faits récupérés sont injectés dans le moteur d'inférence à l'aide de la méthode </a:t>
            </a:r>
            <a:r>
              <a:rPr lang="fr-FR" b="0" i="1" dirty="0" err="1">
                <a:solidFill>
                  <a:srgbClr val="FF0000"/>
                </a:solidFill>
                <a:effectLst/>
                <a:latin typeface="Söhne"/>
              </a:rPr>
              <a:t>declare</a:t>
            </a:r>
            <a:r>
              <a:rPr lang="fr-FR" b="0" i="1" dirty="0">
                <a:solidFill>
                  <a:srgbClr val="FF0000"/>
                </a:solidFill>
                <a:effectLst/>
                <a:latin typeface="Söhne"/>
              </a:rPr>
              <a:t>()</a:t>
            </a:r>
            <a:r>
              <a:rPr lang="fr-FR" b="0" i="0" dirty="0">
                <a:solidFill>
                  <a:srgbClr val="0D0D0D"/>
                </a:solidFill>
                <a:effectLst/>
                <a:latin typeface="Söhne"/>
              </a:rPr>
              <a:t> pour être utilisés dans le raisonnement.</a:t>
            </a:r>
          </a:p>
          <a:p>
            <a:pPr marL="742950" lvl="1" indent="-514350" algn="just">
              <a:lnSpc>
                <a:spcPct val="107000"/>
              </a:lnSpc>
              <a:spcBef>
                <a:spcPts val="0"/>
              </a:spcBef>
              <a:spcAft>
                <a:spcPts val="800"/>
              </a:spcAft>
              <a:buFont typeface="+mj-lt"/>
              <a:buAutoNum type="arabicPeriod"/>
            </a:pPr>
            <a:r>
              <a:rPr lang="fr-FR" b="1" i="0" dirty="0">
                <a:solidFill>
                  <a:srgbClr val="0D0D0D"/>
                </a:solidFill>
                <a:effectLst/>
                <a:latin typeface="Söhne"/>
              </a:rPr>
              <a:t>Raisonnement</a:t>
            </a:r>
            <a:r>
              <a:rPr lang="fr-FR" b="0" i="0" dirty="0">
                <a:solidFill>
                  <a:srgbClr val="0D0D0D"/>
                </a:solidFill>
                <a:effectLst/>
                <a:latin typeface="Söhne"/>
              </a:rPr>
              <a:t> : Le moteur d'inférence applique les règles définies pour déduire de nouveaux faits à partir des faits existants.</a:t>
            </a:r>
          </a:p>
          <a:p>
            <a:pPr marL="742950" lvl="1" indent="-514350" algn="just">
              <a:lnSpc>
                <a:spcPct val="107000"/>
              </a:lnSpc>
              <a:spcBef>
                <a:spcPts val="0"/>
              </a:spcBef>
              <a:spcAft>
                <a:spcPts val="800"/>
              </a:spcAft>
              <a:buFont typeface="+mj-lt"/>
              <a:buAutoNum type="arabicPeriod"/>
            </a:pPr>
            <a:r>
              <a:rPr lang="fr-FR" b="1" i="0" dirty="0">
                <a:solidFill>
                  <a:srgbClr val="0D0D0D"/>
                </a:solidFill>
                <a:effectLst/>
                <a:latin typeface="Söhne"/>
              </a:rPr>
              <a:t>Exécution des règles </a:t>
            </a:r>
            <a:r>
              <a:rPr lang="fr-FR" b="0" i="0" dirty="0">
                <a:solidFill>
                  <a:srgbClr val="0D0D0D"/>
                </a:solidFill>
                <a:effectLst/>
                <a:latin typeface="Söhne"/>
              </a:rPr>
              <a:t>: Les règles sont exécutées en fonction des faits présents dans la base de faits.</a:t>
            </a:r>
          </a:p>
          <a:p>
            <a:pPr marL="742950" lvl="1" indent="-514350" algn="just">
              <a:lnSpc>
                <a:spcPct val="107000"/>
              </a:lnSpc>
              <a:spcBef>
                <a:spcPts val="0"/>
              </a:spcBef>
              <a:spcAft>
                <a:spcPts val="800"/>
              </a:spcAft>
              <a:buFont typeface="+mj-lt"/>
              <a:buAutoNum type="arabicPeriod"/>
            </a:pPr>
            <a:r>
              <a:rPr lang="fr-FR" b="1" i="0" dirty="0">
                <a:solidFill>
                  <a:srgbClr val="0D0D0D"/>
                </a:solidFill>
                <a:effectLst/>
                <a:latin typeface="Söhne"/>
              </a:rPr>
              <a:t>Modification des faits </a:t>
            </a:r>
            <a:r>
              <a:rPr lang="fr-FR" b="0" i="0" dirty="0">
                <a:solidFill>
                  <a:srgbClr val="0D0D0D"/>
                </a:solidFill>
                <a:effectLst/>
                <a:latin typeface="Söhne"/>
              </a:rPr>
              <a:t>: Les faits peuvent être modifiés ou </a:t>
            </a:r>
            <a:r>
              <a:rPr lang="fr-FR" b="1" i="0" dirty="0">
                <a:solidFill>
                  <a:srgbClr val="0D0D0D"/>
                </a:solidFill>
                <a:effectLst/>
                <a:latin typeface="Söhne"/>
                <a:hlinkClick r:id="rId2" action="ppaction://hlinkfile"/>
              </a:rPr>
              <a:t>rétractés</a:t>
            </a:r>
            <a:r>
              <a:rPr lang="fr-FR" b="0" i="0" dirty="0">
                <a:solidFill>
                  <a:srgbClr val="0D0D0D"/>
                </a:solidFill>
                <a:effectLst/>
                <a:latin typeface="Söhne"/>
              </a:rPr>
              <a:t> en fonction des nouvelles informations déduites pendant le raisonnement.</a:t>
            </a:r>
          </a:p>
          <a:p>
            <a:pPr marL="742950" lvl="1" indent="-514350" algn="just">
              <a:lnSpc>
                <a:spcPct val="107000"/>
              </a:lnSpc>
              <a:spcBef>
                <a:spcPts val="0"/>
              </a:spcBef>
              <a:spcAft>
                <a:spcPts val="800"/>
              </a:spcAft>
              <a:buFont typeface="+mj-lt"/>
              <a:buAutoNum type="arabicPeriod"/>
            </a:pPr>
            <a:r>
              <a:rPr lang="fr-FR" b="1" i="0" dirty="0">
                <a:solidFill>
                  <a:srgbClr val="0D0D0D"/>
                </a:solidFill>
                <a:effectLst/>
                <a:latin typeface="Söhne"/>
              </a:rPr>
              <a:t>Affichage des résultats </a:t>
            </a:r>
            <a:r>
              <a:rPr lang="fr-FR" b="0" i="0" dirty="0">
                <a:solidFill>
                  <a:srgbClr val="0D0D0D"/>
                </a:solidFill>
                <a:effectLst/>
                <a:latin typeface="Söhne"/>
              </a:rPr>
              <a:t>: Les résultats du raisonnement, tels que les diagnostics ou les recommandations, sont affichés à l'utilisateur.</a:t>
            </a:r>
          </a:p>
          <a:p>
            <a:pPr marL="742950" lvl="1" indent="-514350" algn="just">
              <a:lnSpc>
                <a:spcPct val="107000"/>
              </a:lnSpc>
              <a:spcBef>
                <a:spcPts val="0"/>
              </a:spcBef>
              <a:spcAft>
                <a:spcPts val="800"/>
              </a:spcAft>
              <a:buFont typeface="+mj-lt"/>
              <a:buAutoNum type="arabicPeriod"/>
            </a:pPr>
            <a:r>
              <a:rPr lang="fr-FR" b="1" i="0" dirty="0">
                <a:solidFill>
                  <a:srgbClr val="0D0D0D"/>
                </a:solidFill>
                <a:effectLst/>
                <a:latin typeface="Söhne"/>
              </a:rPr>
              <a:t>Réinitialisation</a:t>
            </a:r>
            <a:r>
              <a:rPr lang="fr-FR" b="0" i="0" dirty="0">
                <a:solidFill>
                  <a:srgbClr val="0D0D0D"/>
                </a:solidFill>
                <a:effectLst/>
                <a:latin typeface="Söhne"/>
              </a:rPr>
              <a:t> : Après avoir terminé une série de raisonnements, le système peut être réinitialisé pour être prêt à traiter de nouvelles entrées.  </a:t>
            </a:r>
          </a:p>
          <a:p>
            <a:pPr marL="571500" lvl="1" indent="-342900" algn="just">
              <a:lnSpc>
                <a:spcPct val="107000"/>
              </a:lnSpc>
              <a:spcBef>
                <a:spcPts val="0"/>
              </a:spcBef>
              <a:spcAft>
                <a:spcPts val="800"/>
              </a:spcAft>
            </a:pPr>
            <a:r>
              <a:rPr lang="fr-FR" b="0" i="0" dirty="0">
                <a:solidFill>
                  <a:srgbClr val="0D0D0D"/>
                </a:solidFill>
                <a:effectLst/>
                <a:latin typeface="Söhne"/>
              </a:rPr>
              <a:t>Ces étapes sont gérées par le moteur d'inférence pour assurer le bon fonctionnement du système.</a:t>
            </a:r>
            <a:endParaRPr lang="fr-CD" dirty="0"/>
          </a:p>
        </p:txBody>
      </p:sp>
      <p:pic>
        <p:nvPicPr>
          <p:cNvPr id="5" name="Picture 4">
            <a:extLst>
              <a:ext uri="{FF2B5EF4-FFF2-40B4-BE49-F238E27FC236}">
                <a16:creationId xmlns:a16="http://schemas.microsoft.com/office/drawing/2014/main" id="{1F2BEA7B-392B-3E02-7605-603A501F8589}"/>
              </a:ext>
            </a:extLst>
          </p:cNvPr>
          <p:cNvPicPr>
            <a:picLocks noChangeAspect="1"/>
          </p:cNvPicPr>
          <p:nvPr/>
        </p:nvPicPr>
        <p:blipFill>
          <a:blip r:embed="rId3"/>
          <a:stretch>
            <a:fillRect/>
          </a:stretch>
        </p:blipFill>
        <p:spPr>
          <a:xfrm>
            <a:off x="4657848" y="5782235"/>
            <a:ext cx="4938188" cy="349623"/>
          </a:xfrm>
          <a:prstGeom prst="rect">
            <a:avLst/>
          </a:prstGeom>
        </p:spPr>
      </p:pic>
    </p:spTree>
    <p:extLst>
      <p:ext uri="{BB962C8B-B14F-4D97-AF65-F5344CB8AC3E}">
        <p14:creationId xmlns:p14="http://schemas.microsoft.com/office/powerpoint/2010/main" val="1172235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DF77-16B9-567D-E5C7-2FD28F0D4BA5}"/>
              </a:ext>
            </a:extLst>
          </p:cNvPr>
          <p:cNvSpPr>
            <a:spLocks noGrp="1"/>
          </p:cNvSpPr>
          <p:nvPr>
            <p:ph type="title"/>
          </p:nvPr>
        </p:nvSpPr>
        <p:spPr>
          <a:xfrm>
            <a:off x="389965" y="149972"/>
            <a:ext cx="10515600" cy="755463"/>
          </a:xfrm>
        </p:spPr>
        <p:txBody>
          <a:bodyPr/>
          <a:lstStyle/>
          <a:p>
            <a:r>
              <a:rPr lang="fr-CD" dirty="0"/>
              <a:t>Choisir un problème</a:t>
            </a:r>
          </a:p>
        </p:txBody>
      </p:sp>
      <p:sp>
        <p:nvSpPr>
          <p:cNvPr id="3" name="Content Placeholder 2">
            <a:extLst>
              <a:ext uri="{FF2B5EF4-FFF2-40B4-BE49-F238E27FC236}">
                <a16:creationId xmlns:a16="http://schemas.microsoft.com/office/drawing/2014/main" id="{CE46C007-20FB-738A-8991-6C5F6B90932C}"/>
              </a:ext>
            </a:extLst>
          </p:cNvPr>
          <p:cNvSpPr>
            <a:spLocks noGrp="1"/>
          </p:cNvSpPr>
          <p:nvPr>
            <p:ph idx="1"/>
          </p:nvPr>
        </p:nvSpPr>
        <p:spPr>
          <a:xfrm>
            <a:off x="506506" y="1123016"/>
            <a:ext cx="10515600" cy="5585012"/>
          </a:xfrm>
        </p:spPr>
        <p:txBody>
          <a:bodyPr>
            <a:normAutofit fontScale="77500" lnSpcReduction="20000"/>
          </a:bodyPr>
          <a:lstStyle/>
          <a:p>
            <a:pPr algn="just"/>
            <a:r>
              <a:rPr lang="fr-FR" dirty="0"/>
              <a:t>Lorsque nous choisissons un problème qui pourrait bénéficier de la construction d'un système expert, il est important d'être réaliste quant aux coûts impliqués et de s'assurer que les dépenses sont justifiées par rapport aux bénéfices attendus. </a:t>
            </a:r>
          </a:p>
          <a:p>
            <a:pPr lvl="1" algn="just"/>
            <a:r>
              <a:rPr lang="fr-FR" dirty="0"/>
              <a:t>Les systèmes experts nécessitent un </a:t>
            </a:r>
            <a:r>
              <a:rPr lang="fr-FR" dirty="0">
                <a:solidFill>
                  <a:srgbClr val="FF0000"/>
                </a:solidFill>
              </a:rPr>
              <a:t>développement itératif</a:t>
            </a:r>
            <a:r>
              <a:rPr lang="fr-FR" dirty="0"/>
              <a:t>, ce qui représente un investissement important en </a:t>
            </a:r>
            <a:r>
              <a:rPr lang="fr-FR" dirty="0">
                <a:solidFill>
                  <a:srgbClr val="FF0000"/>
                </a:solidFill>
              </a:rPr>
              <a:t>termes de temps</a:t>
            </a:r>
            <a:r>
              <a:rPr lang="fr-FR" dirty="0"/>
              <a:t>. </a:t>
            </a:r>
          </a:p>
          <a:p>
            <a:pPr lvl="1" algn="just"/>
            <a:r>
              <a:rPr lang="fr-FR" dirty="0"/>
              <a:t>Toutefois, les coûts de construction d'un système expert peuvent être justifiés, en particulier lorsque l'expertise est rare</a:t>
            </a:r>
          </a:p>
          <a:p>
            <a:pPr algn="just"/>
            <a:r>
              <a:rPr lang="fr-FR" dirty="0"/>
              <a:t>Nous voulons nous assurer que le choix d'un système expert en tant que technique est approprié. </a:t>
            </a:r>
          </a:p>
          <a:p>
            <a:pPr lvl="1" algn="just"/>
            <a:r>
              <a:rPr lang="fr-FR" dirty="0"/>
              <a:t>Ils ne seraient probablement pas très appropriés:</a:t>
            </a:r>
          </a:p>
          <a:p>
            <a:pPr lvl="2" algn="just"/>
            <a:r>
              <a:rPr lang="fr-FR" dirty="0"/>
              <a:t>pour les problèmes nécessitant de la dextérité manuelle ou des aptitudes physiques, </a:t>
            </a:r>
          </a:p>
          <a:p>
            <a:pPr lvl="2" algn="just"/>
            <a:r>
              <a:rPr lang="fr-FR" dirty="0"/>
              <a:t>pour les problèmes faisant appel à des connaissances de bon sens, </a:t>
            </a:r>
          </a:p>
          <a:p>
            <a:pPr lvl="2" algn="just"/>
            <a:r>
              <a:rPr lang="fr-FR" dirty="0"/>
              <a:t>pour les problèmes pouvant être résolus avec des techniques plus simples comme:</a:t>
            </a:r>
          </a:p>
          <a:p>
            <a:pPr lvl="3" algn="just"/>
            <a:r>
              <a:rPr lang="fr-FR" dirty="0"/>
              <a:t>Organigramme codé sous forme de programme simple</a:t>
            </a:r>
          </a:p>
          <a:p>
            <a:pPr lvl="3" algn="just"/>
            <a:r>
              <a:rPr lang="fr-FR" dirty="0"/>
              <a:t>Feuille de calcul </a:t>
            </a:r>
          </a:p>
          <a:p>
            <a:pPr lvl="3" algn="just"/>
            <a:r>
              <a:rPr lang="fr-FR" dirty="0"/>
              <a:t>c'est-à-dire que si des méthodes simples fonctionnent, il n'est pas nécessaire de chercher une solution plus complexe</a:t>
            </a:r>
          </a:p>
          <a:p>
            <a:pPr lvl="1" algn="just"/>
            <a:r>
              <a:rPr lang="fr-FR" dirty="0"/>
              <a:t>Probablement approprié pour:</a:t>
            </a:r>
          </a:p>
          <a:p>
            <a:pPr lvl="2" algn="just"/>
            <a:r>
              <a:rPr lang="fr-FR" dirty="0"/>
              <a:t>Le problème qui nécessite une expertise très spécialisée</a:t>
            </a:r>
          </a:p>
          <a:p>
            <a:pPr lvl="2" algn="just"/>
            <a:r>
              <a:rPr lang="fr-FR" dirty="0"/>
              <a:t>Mais sa résolution ne prendrait que peu de temps à un expert humain (une heure au maximum)</a:t>
            </a:r>
          </a:p>
          <a:p>
            <a:pPr algn="just"/>
            <a:r>
              <a:rPr lang="fr-FR" dirty="0"/>
              <a:t>Il faut identifier les experts disponibles et coopératifs</a:t>
            </a:r>
          </a:p>
          <a:p>
            <a:pPr lvl="1" algn="just"/>
            <a:r>
              <a:rPr lang="fr-FR" dirty="0"/>
              <a:t>Une équipe de développement et des exemples d'utilisateurs peuvent également être nécessaires</a:t>
            </a:r>
            <a:endParaRPr lang="fr-CD" dirty="0"/>
          </a:p>
        </p:txBody>
      </p:sp>
    </p:spTree>
    <p:extLst>
      <p:ext uri="{BB962C8B-B14F-4D97-AF65-F5344CB8AC3E}">
        <p14:creationId xmlns:p14="http://schemas.microsoft.com/office/powerpoint/2010/main" val="3281735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01F0-AE22-EBEC-AD33-8A0BF08BF492}"/>
              </a:ext>
            </a:extLst>
          </p:cNvPr>
          <p:cNvSpPr>
            <a:spLocks noGrp="1"/>
          </p:cNvSpPr>
          <p:nvPr>
            <p:ph type="title"/>
          </p:nvPr>
        </p:nvSpPr>
        <p:spPr/>
        <p:txBody>
          <a:bodyPr/>
          <a:lstStyle/>
          <a:p>
            <a:r>
              <a:rPr lang="fr-FR" dirty="0"/>
              <a:t>Installation d’</a:t>
            </a:r>
            <a:r>
              <a:rPr lang="fr-FR" dirty="0" err="1"/>
              <a:t>Experta</a:t>
            </a:r>
            <a:endParaRPr lang="fr-CD" dirty="0"/>
          </a:p>
        </p:txBody>
      </p:sp>
      <p:sp>
        <p:nvSpPr>
          <p:cNvPr id="3" name="Content Placeholder 2">
            <a:extLst>
              <a:ext uri="{FF2B5EF4-FFF2-40B4-BE49-F238E27FC236}">
                <a16:creationId xmlns:a16="http://schemas.microsoft.com/office/drawing/2014/main" id="{E19C1709-C6CC-BD95-4183-69538E9C2F01}"/>
              </a:ext>
            </a:extLst>
          </p:cNvPr>
          <p:cNvSpPr>
            <a:spLocks noGrp="1"/>
          </p:cNvSpPr>
          <p:nvPr>
            <p:ph idx="1"/>
          </p:nvPr>
        </p:nvSpPr>
        <p:spPr/>
        <p:txBody>
          <a:bodyPr/>
          <a:lstStyle/>
          <a:p>
            <a:r>
              <a:rPr lang="fr-FR" dirty="0"/>
              <a:t>Pour installer </a:t>
            </a:r>
            <a:r>
              <a:rPr lang="fr-FR" dirty="0" err="1"/>
              <a:t>experta</a:t>
            </a:r>
            <a:r>
              <a:rPr lang="fr-FR" dirty="0"/>
              <a:t>, on va saisir: </a:t>
            </a:r>
            <a:r>
              <a:rPr lang="fr-FR" i="1" dirty="0" err="1">
                <a:solidFill>
                  <a:srgbClr val="FF0000"/>
                </a:solidFill>
              </a:rPr>
              <a:t>pip</a:t>
            </a:r>
            <a:r>
              <a:rPr lang="fr-FR" i="1" dirty="0">
                <a:solidFill>
                  <a:srgbClr val="FF0000"/>
                </a:solidFill>
              </a:rPr>
              <a:t> </a:t>
            </a:r>
            <a:r>
              <a:rPr lang="fr-FR" i="1" dirty="0" err="1">
                <a:solidFill>
                  <a:srgbClr val="FF0000"/>
                </a:solidFill>
              </a:rPr>
              <a:t>install</a:t>
            </a:r>
            <a:r>
              <a:rPr lang="fr-FR" i="1" dirty="0">
                <a:solidFill>
                  <a:srgbClr val="FF0000"/>
                </a:solidFill>
              </a:rPr>
              <a:t> </a:t>
            </a:r>
            <a:r>
              <a:rPr lang="fr-FR" i="1" dirty="0" err="1">
                <a:solidFill>
                  <a:srgbClr val="FF0000"/>
                </a:solidFill>
              </a:rPr>
              <a:t>experta</a:t>
            </a:r>
            <a:endParaRPr lang="fr-FR" i="1" dirty="0">
              <a:solidFill>
                <a:srgbClr val="FF0000"/>
              </a:solidFill>
            </a:endParaRPr>
          </a:p>
          <a:p>
            <a:r>
              <a:rPr lang="fr-FR" b="0" i="0" dirty="0">
                <a:solidFill>
                  <a:srgbClr val="0D0D0D"/>
                </a:solidFill>
                <a:effectLst/>
                <a:latin typeface="Söhne"/>
              </a:rPr>
              <a:t>Dans </a:t>
            </a:r>
            <a:r>
              <a:rPr lang="fr-FR" b="0" i="0" dirty="0" err="1">
                <a:solidFill>
                  <a:srgbClr val="FF0000"/>
                </a:solidFill>
                <a:effectLst/>
                <a:latin typeface="Söhne"/>
              </a:rPr>
              <a:t>experta</a:t>
            </a:r>
            <a:r>
              <a:rPr lang="fr-FR" b="0" i="0" dirty="0">
                <a:solidFill>
                  <a:srgbClr val="0D0D0D"/>
                </a:solidFill>
                <a:effectLst/>
                <a:latin typeface="Söhne"/>
              </a:rPr>
              <a:t>, le chaînage arrière n'est pas directement supporté comme dans d'autres systèmes experts. </a:t>
            </a:r>
          </a:p>
          <a:p>
            <a:r>
              <a:rPr lang="fr-FR" b="0" i="0" dirty="0">
                <a:solidFill>
                  <a:srgbClr val="0D0D0D"/>
                </a:solidFill>
                <a:effectLst/>
                <a:latin typeface="Söhne"/>
              </a:rPr>
              <a:t>Cependant, vous pouvez émuler le chaînage arrière en demandant manuellement à l'utilisateur des données basées sur les règles et les faits du système.</a:t>
            </a:r>
            <a:endParaRPr lang="fr-CD" dirty="0"/>
          </a:p>
        </p:txBody>
      </p:sp>
    </p:spTree>
    <p:extLst>
      <p:ext uri="{BB962C8B-B14F-4D97-AF65-F5344CB8AC3E}">
        <p14:creationId xmlns:p14="http://schemas.microsoft.com/office/powerpoint/2010/main" val="2581943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p:txBody>
          <a:bodyPr/>
          <a:lstStyle/>
          <a:p>
            <a:r>
              <a:rPr lang="fr-FR" dirty="0"/>
              <a:t>TD 1: Prédiction </a:t>
            </a:r>
            <a:r>
              <a:rPr lang="fr-FR" dirty="0" err="1"/>
              <a:t>méteo</a:t>
            </a:r>
            <a:r>
              <a:rPr lang="fr-FR" dirty="0"/>
              <a:t>/Chaînage avant</a:t>
            </a:r>
            <a:endParaRPr lang="fr-CD" dirty="0"/>
          </a:p>
        </p:txBody>
      </p:sp>
      <p:sp>
        <p:nvSpPr>
          <p:cNvPr id="3" name="Content Placeholder 2">
            <a:extLst>
              <a:ext uri="{FF2B5EF4-FFF2-40B4-BE49-F238E27FC236}">
                <a16:creationId xmlns:a16="http://schemas.microsoft.com/office/drawing/2014/main" id="{CC7BE30A-087C-E5D3-824D-B83CEFEA22D7}"/>
              </a:ext>
            </a:extLst>
          </p:cNvPr>
          <p:cNvSpPr>
            <a:spLocks noGrp="1"/>
          </p:cNvSpPr>
          <p:nvPr>
            <p:ph idx="1"/>
          </p:nvPr>
        </p:nvSpPr>
        <p:spPr/>
        <p:txBody>
          <a:bodyPr/>
          <a:lstStyle/>
          <a:p>
            <a:r>
              <a:rPr lang="fr-FR" dirty="0"/>
              <a:t>Dans cet exemple, le système expert prédit les conditions météorologiques sur la base des données de température et d'humidité saisies par l'utilisateur. </a:t>
            </a:r>
          </a:p>
          <a:p>
            <a:r>
              <a:rPr lang="fr-FR" dirty="0"/>
              <a:t>L'interface utilisateur invite l'utilisateur à saisir les niveaux de température et d'humidité, puis le système expert utilise le </a:t>
            </a:r>
            <a:r>
              <a:rPr lang="fr-FR" dirty="0">
                <a:solidFill>
                  <a:srgbClr val="FF0000"/>
                </a:solidFill>
              </a:rPr>
              <a:t>chaînage avant</a:t>
            </a:r>
            <a:r>
              <a:rPr lang="fr-FR" dirty="0"/>
              <a:t> pour prédire si le temps sera </a:t>
            </a:r>
            <a:r>
              <a:rPr lang="fr-FR" dirty="0">
                <a:solidFill>
                  <a:srgbClr val="FF0000"/>
                </a:solidFill>
              </a:rPr>
              <a:t>ensoleillé</a:t>
            </a:r>
            <a:r>
              <a:rPr lang="fr-FR" dirty="0"/>
              <a:t>, </a:t>
            </a:r>
            <a:r>
              <a:rPr lang="fr-FR" dirty="0">
                <a:solidFill>
                  <a:srgbClr val="FF0000"/>
                </a:solidFill>
              </a:rPr>
              <a:t>nuageux</a:t>
            </a:r>
            <a:r>
              <a:rPr lang="fr-FR" dirty="0"/>
              <a:t> ou </a:t>
            </a:r>
            <a:r>
              <a:rPr lang="fr-FR" dirty="0">
                <a:solidFill>
                  <a:srgbClr val="FF0000"/>
                </a:solidFill>
              </a:rPr>
              <a:t>pluvieux</a:t>
            </a:r>
            <a:r>
              <a:rPr lang="fr-FR" dirty="0"/>
              <a:t>.</a:t>
            </a:r>
            <a:endParaRPr lang="fr-CD" dirty="0"/>
          </a:p>
        </p:txBody>
      </p:sp>
    </p:spTree>
    <p:extLst>
      <p:ext uri="{BB962C8B-B14F-4D97-AF65-F5344CB8AC3E}">
        <p14:creationId xmlns:p14="http://schemas.microsoft.com/office/powerpoint/2010/main" val="1979273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p:txBody>
          <a:bodyPr/>
          <a:lstStyle/>
          <a:p>
            <a:r>
              <a:rPr lang="fr-FR" dirty="0"/>
              <a:t>TD 1: Prédiction </a:t>
            </a:r>
            <a:r>
              <a:rPr lang="fr-FR" dirty="0" err="1"/>
              <a:t>méteo</a:t>
            </a:r>
            <a:r>
              <a:rPr lang="fr-FR" dirty="0"/>
              <a:t>/Chaînage avant</a:t>
            </a:r>
            <a:endParaRPr lang="fr-CD" dirty="0"/>
          </a:p>
        </p:txBody>
      </p:sp>
      <p:sp>
        <p:nvSpPr>
          <p:cNvPr id="3" name="Content Placeholder 2">
            <a:extLst>
              <a:ext uri="{FF2B5EF4-FFF2-40B4-BE49-F238E27FC236}">
                <a16:creationId xmlns:a16="http://schemas.microsoft.com/office/drawing/2014/main" id="{CC7BE30A-087C-E5D3-824D-B83CEFEA22D7}"/>
              </a:ext>
            </a:extLst>
          </p:cNvPr>
          <p:cNvSpPr>
            <a:spLocks noGrp="1"/>
          </p:cNvSpPr>
          <p:nvPr>
            <p:ph idx="1"/>
          </p:nvPr>
        </p:nvSpPr>
        <p:spPr/>
        <p:txBody>
          <a:bodyPr/>
          <a:lstStyle/>
          <a:p>
            <a:r>
              <a:rPr lang="fr-FR" dirty="0"/>
              <a:t>Cet exercice est écrit en </a:t>
            </a:r>
            <a:r>
              <a:rPr lang="fr-FR" dirty="0" err="1"/>
              <a:t>Jupyter</a:t>
            </a:r>
            <a:r>
              <a:rPr lang="fr-FR" dirty="0"/>
              <a:t> notebook</a:t>
            </a:r>
          </a:p>
          <a:p>
            <a:r>
              <a:rPr lang="fr-FR" dirty="0"/>
              <a:t>Il comprend trois règles sur les conditions de </a:t>
            </a:r>
            <a:r>
              <a:rPr lang="fr-FR" dirty="0" err="1"/>
              <a:t>méteo</a:t>
            </a:r>
            <a:endParaRPr lang="fr-CD" dirty="0"/>
          </a:p>
        </p:txBody>
      </p:sp>
      <p:pic>
        <p:nvPicPr>
          <p:cNvPr id="7" name="Picture 6">
            <a:extLst>
              <a:ext uri="{FF2B5EF4-FFF2-40B4-BE49-F238E27FC236}">
                <a16:creationId xmlns:a16="http://schemas.microsoft.com/office/drawing/2014/main" id="{DA273F4E-B4CB-2496-C22E-A7BFD4C4FACC}"/>
              </a:ext>
            </a:extLst>
          </p:cNvPr>
          <p:cNvPicPr>
            <a:picLocks noChangeAspect="1"/>
          </p:cNvPicPr>
          <p:nvPr/>
        </p:nvPicPr>
        <p:blipFill>
          <a:blip r:embed="rId2"/>
          <a:stretch>
            <a:fillRect/>
          </a:stretch>
        </p:blipFill>
        <p:spPr>
          <a:xfrm>
            <a:off x="489868" y="3547706"/>
            <a:ext cx="11552921" cy="1752752"/>
          </a:xfrm>
          <a:prstGeom prst="rect">
            <a:avLst/>
          </a:prstGeom>
        </p:spPr>
      </p:pic>
    </p:spTree>
    <p:extLst>
      <p:ext uri="{BB962C8B-B14F-4D97-AF65-F5344CB8AC3E}">
        <p14:creationId xmlns:p14="http://schemas.microsoft.com/office/powerpoint/2010/main" val="189605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A7AC7D-203C-4FCD-4446-020F03D963C3}"/>
              </a:ext>
            </a:extLst>
          </p:cNvPr>
          <p:cNvPicPr>
            <a:picLocks noChangeAspect="1"/>
          </p:cNvPicPr>
          <p:nvPr/>
        </p:nvPicPr>
        <p:blipFill>
          <a:blip r:embed="rId2"/>
          <a:stretch>
            <a:fillRect/>
          </a:stretch>
        </p:blipFill>
        <p:spPr>
          <a:xfrm>
            <a:off x="1129554" y="215154"/>
            <a:ext cx="8373560" cy="6001886"/>
          </a:xfrm>
          <a:prstGeom prst="rect">
            <a:avLst/>
          </a:prstGeom>
        </p:spPr>
      </p:pic>
    </p:spTree>
    <p:extLst>
      <p:ext uri="{BB962C8B-B14F-4D97-AF65-F5344CB8AC3E}">
        <p14:creationId xmlns:p14="http://schemas.microsoft.com/office/powerpoint/2010/main" val="1848416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EC6126-8CBA-400C-7C34-EC200B663B38}"/>
              </a:ext>
            </a:extLst>
          </p:cNvPr>
          <p:cNvPicPr>
            <a:picLocks noChangeAspect="1"/>
          </p:cNvPicPr>
          <p:nvPr/>
        </p:nvPicPr>
        <p:blipFill>
          <a:blip r:embed="rId2"/>
          <a:stretch>
            <a:fillRect/>
          </a:stretch>
        </p:blipFill>
        <p:spPr>
          <a:xfrm>
            <a:off x="391753" y="593697"/>
            <a:ext cx="10440305" cy="4953429"/>
          </a:xfrm>
          <a:prstGeom prst="rect">
            <a:avLst/>
          </a:prstGeom>
        </p:spPr>
      </p:pic>
    </p:spTree>
    <p:extLst>
      <p:ext uri="{BB962C8B-B14F-4D97-AF65-F5344CB8AC3E}">
        <p14:creationId xmlns:p14="http://schemas.microsoft.com/office/powerpoint/2010/main" val="2151855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a:xfrm>
            <a:off x="224117" y="18255"/>
            <a:ext cx="10780059" cy="949933"/>
          </a:xfrm>
        </p:spPr>
        <p:txBody>
          <a:bodyPr/>
          <a:lstStyle/>
          <a:p>
            <a:r>
              <a:rPr lang="fr-FR" dirty="0"/>
              <a:t>TD 2: Prédiction </a:t>
            </a:r>
            <a:r>
              <a:rPr lang="fr-FR" dirty="0" err="1"/>
              <a:t>méteo</a:t>
            </a:r>
            <a:r>
              <a:rPr lang="fr-FR" dirty="0"/>
              <a:t>/Chaînage avant avec UI</a:t>
            </a:r>
            <a:endParaRPr lang="fr-CD" dirty="0"/>
          </a:p>
        </p:txBody>
      </p:sp>
      <p:sp>
        <p:nvSpPr>
          <p:cNvPr id="3" name="Content Placeholder 2">
            <a:extLst>
              <a:ext uri="{FF2B5EF4-FFF2-40B4-BE49-F238E27FC236}">
                <a16:creationId xmlns:a16="http://schemas.microsoft.com/office/drawing/2014/main" id="{CC7BE30A-087C-E5D3-824D-B83CEFEA22D7}"/>
              </a:ext>
            </a:extLst>
          </p:cNvPr>
          <p:cNvSpPr>
            <a:spLocks noGrp="1"/>
          </p:cNvSpPr>
          <p:nvPr>
            <p:ph idx="1"/>
          </p:nvPr>
        </p:nvSpPr>
        <p:spPr>
          <a:xfrm>
            <a:off x="721659" y="1386354"/>
            <a:ext cx="10515600" cy="4351338"/>
          </a:xfrm>
        </p:spPr>
        <p:txBody>
          <a:bodyPr/>
          <a:lstStyle/>
          <a:p>
            <a:pPr algn="just"/>
            <a:r>
              <a:rPr lang="fr-FR" dirty="0"/>
              <a:t>Cet exemple montre comment vous pouvez créer une interface web pour un système expert </a:t>
            </a:r>
            <a:r>
              <a:rPr lang="fr-FR" dirty="0" err="1">
                <a:solidFill>
                  <a:srgbClr val="FF0000"/>
                </a:solidFill>
              </a:rPr>
              <a:t>experta</a:t>
            </a:r>
            <a:r>
              <a:rPr lang="fr-FR" dirty="0"/>
              <a:t> en utilisant </a:t>
            </a:r>
            <a:r>
              <a:rPr lang="fr-FR" dirty="0">
                <a:solidFill>
                  <a:srgbClr val="FF0000"/>
                </a:solidFill>
              </a:rPr>
              <a:t>Flask</a:t>
            </a:r>
            <a:r>
              <a:rPr lang="fr-FR" dirty="0"/>
              <a:t>. </a:t>
            </a:r>
          </a:p>
          <a:p>
            <a:pPr algn="just"/>
            <a:r>
              <a:rPr lang="fr-FR" dirty="0"/>
              <a:t>L'utilisateur peut saisir la température et l'humidité, et le système expert prédit les conditions météorologiques en fonction des données saisies.</a:t>
            </a:r>
            <a:endParaRPr lang="fr-CD" dirty="0"/>
          </a:p>
        </p:txBody>
      </p:sp>
    </p:spTree>
    <p:extLst>
      <p:ext uri="{BB962C8B-B14F-4D97-AF65-F5344CB8AC3E}">
        <p14:creationId xmlns:p14="http://schemas.microsoft.com/office/powerpoint/2010/main" val="2329988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a:xfrm>
            <a:off x="224117" y="18255"/>
            <a:ext cx="10780059" cy="949933"/>
          </a:xfrm>
        </p:spPr>
        <p:txBody>
          <a:bodyPr/>
          <a:lstStyle/>
          <a:p>
            <a:r>
              <a:rPr lang="fr-FR" dirty="0"/>
              <a:t>TD 2: Prédiction </a:t>
            </a:r>
            <a:r>
              <a:rPr lang="fr-FR" dirty="0" err="1"/>
              <a:t>méteo</a:t>
            </a:r>
            <a:r>
              <a:rPr lang="fr-FR" dirty="0"/>
              <a:t>/Chaînage avant avec UI</a:t>
            </a:r>
            <a:endParaRPr lang="fr-CD" dirty="0"/>
          </a:p>
        </p:txBody>
      </p:sp>
      <p:sp>
        <p:nvSpPr>
          <p:cNvPr id="3" name="Content Placeholder 2">
            <a:extLst>
              <a:ext uri="{FF2B5EF4-FFF2-40B4-BE49-F238E27FC236}">
                <a16:creationId xmlns:a16="http://schemas.microsoft.com/office/drawing/2014/main" id="{CC7BE30A-087C-E5D3-824D-B83CEFEA22D7}"/>
              </a:ext>
            </a:extLst>
          </p:cNvPr>
          <p:cNvSpPr>
            <a:spLocks noGrp="1"/>
          </p:cNvSpPr>
          <p:nvPr>
            <p:ph idx="1"/>
          </p:nvPr>
        </p:nvSpPr>
        <p:spPr>
          <a:xfrm>
            <a:off x="721659" y="1386354"/>
            <a:ext cx="10515600" cy="4351338"/>
          </a:xfrm>
        </p:spPr>
        <p:txBody>
          <a:bodyPr/>
          <a:lstStyle/>
          <a:p>
            <a:pPr algn="just"/>
            <a:r>
              <a:rPr lang="fr-FR" dirty="0"/>
              <a:t>On va adapter l’exemple ci-haut pour créer une application avec l’interface utilisateur en utilisant Flask</a:t>
            </a:r>
          </a:p>
          <a:p>
            <a:pPr algn="just"/>
            <a:endParaRPr lang="fr-FR" dirty="0"/>
          </a:p>
          <a:p>
            <a:pPr algn="just"/>
            <a:r>
              <a:rPr lang="fr-FR" dirty="0"/>
              <a:t>On doit avoir un dossier contenant ces fichiers:</a:t>
            </a:r>
          </a:p>
          <a:p>
            <a:pPr lvl="1" algn="just"/>
            <a:r>
              <a:rPr lang="fr-FR" dirty="0"/>
              <a:t>Un dossier nommé </a:t>
            </a:r>
            <a:r>
              <a:rPr lang="fr-FR" dirty="0" err="1">
                <a:solidFill>
                  <a:srgbClr val="FF0000"/>
                </a:solidFill>
              </a:rPr>
              <a:t>static</a:t>
            </a:r>
            <a:r>
              <a:rPr lang="fr-FR" dirty="0"/>
              <a:t> dans lequel on doit mettre les fichiers </a:t>
            </a:r>
            <a:r>
              <a:rPr lang="fr-FR" dirty="0" err="1"/>
              <a:t>css</a:t>
            </a:r>
            <a:r>
              <a:rPr lang="fr-FR" dirty="0"/>
              <a:t> et </a:t>
            </a:r>
            <a:r>
              <a:rPr lang="fr-FR" dirty="0" err="1"/>
              <a:t>js</a:t>
            </a:r>
            <a:endParaRPr lang="fr-FR" dirty="0"/>
          </a:p>
          <a:p>
            <a:pPr lvl="1" algn="just"/>
            <a:r>
              <a:rPr lang="fr-FR" dirty="0"/>
              <a:t>Un dossier </a:t>
            </a:r>
            <a:r>
              <a:rPr lang="fr-FR" dirty="0" err="1">
                <a:solidFill>
                  <a:srgbClr val="FF0000"/>
                </a:solidFill>
              </a:rPr>
              <a:t>templates</a:t>
            </a:r>
            <a:r>
              <a:rPr lang="fr-FR" dirty="0">
                <a:solidFill>
                  <a:srgbClr val="FF0000"/>
                </a:solidFill>
              </a:rPr>
              <a:t> </a:t>
            </a:r>
            <a:r>
              <a:rPr lang="fr-FR" dirty="0"/>
              <a:t>pour mettre nos fichiers HTML</a:t>
            </a:r>
          </a:p>
          <a:p>
            <a:pPr lvl="1" algn="just"/>
            <a:r>
              <a:rPr lang="fr-FR" dirty="0"/>
              <a:t>Un fichier nommé </a:t>
            </a:r>
            <a:r>
              <a:rPr lang="fr-FR" dirty="0">
                <a:solidFill>
                  <a:srgbClr val="FF0000"/>
                </a:solidFill>
              </a:rPr>
              <a:t>app.py </a:t>
            </a:r>
            <a:r>
              <a:rPr lang="fr-FR" dirty="0"/>
              <a:t>qui contient notre code </a:t>
            </a:r>
            <a:r>
              <a:rPr lang="fr-FR" dirty="0" err="1"/>
              <a:t>Experta</a:t>
            </a:r>
            <a:r>
              <a:rPr lang="fr-FR" dirty="0"/>
              <a:t> et Flask</a:t>
            </a:r>
            <a:endParaRPr lang="fr-CD" dirty="0"/>
          </a:p>
        </p:txBody>
      </p:sp>
    </p:spTree>
    <p:extLst>
      <p:ext uri="{BB962C8B-B14F-4D97-AF65-F5344CB8AC3E}">
        <p14:creationId xmlns:p14="http://schemas.microsoft.com/office/powerpoint/2010/main" val="3154312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a:xfrm>
            <a:off x="224117" y="18255"/>
            <a:ext cx="10780059" cy="949933"/>
          </a:xfrm>
        </p:spPr>
        <p:txBody>
          <a:bodyPr/>
          <a:lstStyle/>
          <a:p>
            <a:r>
              <a:rPr lang="fr-FR" dirty="0"/>
              <a:t>Ce qu’on veut construire comme système</a:t>
            </a:r>
            <a:endParaRPr lang="fr-CD" dirty="0"/>
          </a:p>
        </p:txBody>
      </p:sp>
      <p:pic>
        <p:nvPicPr>
          <p:cNvPr id="7" name="Picture 6">
            <a:extLst>
              <a:ext uri="{FF2B5EF4-FFF2-40B4-BE49-F238E27FC236}">
                <a16:creationId xmlns:a16="http://schemas.microsoft.com/office/drawing/2014/main" id="{68B3400E-9ED1-BE57-BF5A-4D8886034A33}"/>
              </a:ext>
            </a:extLst>
          </p:cNvPr>
          <p:cNvPicPr>
            <a:picLocks noChangeAspect="1"/>
          </p:cNvPicPr>
          <p:nvPr/>
        </p:nvPicPr>
        <p:blipFill>
          <a:blip r:embed="rId2"/>
          <a:stretch>
            <a:fillRect/>
          </a:stretch>
        </p:blipFill>
        <p:spPr>
          <a:xfrm>
            <a:off x="485043" y="1877221"/>
            <a:ext cx="5297194" cy="3103558"/>
          </a:xfrm>
          <a:prstGeom prst="rect">
            <a:avLst/>
          </a:prstGeom>
        </p:spPr>
      </p:pic>
      <p:pic>
        <p:nvPicPr>
          <p:cNvPr id="9" name="Picture 8">
            <a:extLst>
              <a:ext uri="{FF2B5EF4-FFF2-40B4-BE49-F238E27FC236}">
                <a16:creationId xmlns:a16="http://schemas.microsoft.com/office/drawing/2014/main" id="{44134C09-7088-866F-E156-61121EB6D4EE}"/>
              </a:ext>
            </a:extLst>
          </p:cNvPr>
          <p:cNvPicPr>
            <a:picLocks noChangeAspect="1"/>
          </p:cNvPicPr>
          <p:nvPr/>
        </p:nvPicPr>
        <p:blipFill>
          <a:blip r:embed="rId3"/>
          <a:stretch>
            <a:fillRect/>
          </a:stretch>
        </p:blipFill>
        <p:spPr>
          <a:xfrm>
            <a:off x="6544235" y="1877221"/>
            <a:ext cx="5539241" cy="3103558"/>
          </a:xfrm>
          <a:prstGeom prst="rect">
            <a:avLst/>
          </a:prstGeom>
        </p:spPr>
      </p:pic>
      <p:sp>
        <p:nvSpPr>
          <p:cNvPr id="10" name="Arrow: Right 9">
            <a:extLst>
              <a:ext uri="{FF2B5EF4-FFF2-40B4-BE49-F238E27FC236}">
                <a16:creationId xmlns:a16="http://schemas.microsoft.com/office/drawing/2014/main" id="{952A0DB2-4452-484A-6A21-49CB8EBA1384}"/>
              </a:ext>
            </a:extLst>
          </p:cNvPr>
          <p:cNvSpPr/>
          <p:nvPr/>
        </p:nvSpPr>
        <p:spPr>
          <a:xfrm>
            <a:off x="5782237" y="3429000"/>
            <a:ext cx="761998" cy="2913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D"/>
          </a:p>
        </p:txBody>
      </p:sp>
    </p:spTree>
    <p:extLst>
      <p:ext uri="{BB962C8B-B14F-4D97-AF65-F5344CB8AC3E}">
        <p14:creationId xmlns:p14="http://schemas.microsoft.com/office/powerpoint/2010/main" val="3100374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336D-30AE-EC32-5785-E3DB1A566C62}"/>
              </a:ext>
            </a:extLst>
          </p:cNvPr>
          <p:cNvSpPr>
            <a:spLocks noGrp="1"/>
          </p:cNvSpPr>
          <p:nvPr>
            <p:ph type="title"/>
          </p:nvPr>
        </p:nvSpPr>
        <p:spPr>
          <a:xfrm>
            <a:off x="309282" y="257549"/>
            <a:ext cx="10515600" cy="674781"/>
          </a:xfrm>
        </p:spPr>
        <p:txBody>
          <a:bodyPr>
            <a:normAutofit fontScale="90000"/>
          </a:bodyPr>
          <a:lstStyle/>
          <a:p>
            <a:r>
              <a:rPr lang="fr-FR" dirty="0"/>
              <a:t>Contenu du fichier </a:t>
            </a:r>
            <a:r>
              <a:rPr lang="fr-FR" dirty="0">
                <a:solidFill>
                  <a:srgbClr val="FF0000"/>
                </a:solidFill>
              </a:rPr>
              <a:t>app.py</a:t>
            </a:r>
            <a:endParaRPr lang="fr-CD" dirty="0">
              <a:solidFill>
                <a:srgbClr val="FF0000"/>
              </a:solidFill>
            </a:endParaRPr>
          </a:p>
        </p:txBody>
      </p:sp>
      <p:pic>
        <p:nvPicPr>
          <p:cNvPr id="5" name="Picture 4">
            <a:extLst>
              <a:ext uri="{FF2B5EF4-FFF2-40B4-BE49-F238E27FC236}">
                <a16:creationId xmlns:a16="http://schemas.microsoft.com/office/drawing/2014/main" id="{752D3A47-E9D3-DD9A-93B4-2750F7860612}"/>
              </a:ext>
            </a:extLst>
          </p:cNvPr>
          <p:cNvPicPr>
            <a:picLocks noChangeAspect="1"/>
          </p:cNvPicPr>
          <p:nvPr/>
        </p:nvPicPr>
        <p:blipFill>
          <a:blip r:embed="rId2"/>
          <a:stretch>
            <a:fillRect/>
          </a:stretch>
        </p:blipFill>
        <p:spPr>
          <a:xfrm>
            <a:off x="394448" y="932330"/>
            <a:ext cx="10515600" cy="5575987"/>
          </a:xfrm>
          <a:prstGeom prst="rect">
            <a:avLst/>
          </a:prstGeom>
        </p:spPr>
      </p:pic>
    </p:spTree>
    <p:extLst>
      <p:ext uri="{BB962C8B-B14F-4D97-AF65-F5344CB8AC3E}">
        <p14:creationId xmlns:p14="http://schemas.microsoft.com/office/powerpoint/2010/main" val="2903187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336D-30AE-EC32-5785-E3DB1A566C62}"/>
              </a:ext>
            </a:extLst>
          </p:cNvPr>
          <p:cNvSpPr>
            <a:spLocks noGrp="1"/>
          </p:cNvSpPr>
          <p:nvPr>
            <p:ph type="title"/>
          </p:nvPr>
        </p:nvSpPr>
        <p:spPr>
          <a:xfrm>
            <a:off x="309282" y="257549"/>
            <a:ext cx="10515600" cy="674781"/>
          </a:xfrm>
        </p:spPr>
        <p:txBody>
          <a:bodyPr>
            <a:normAutofit fontScale="90000"/>
          </a:bodyPr>
          <a:lstStyle/>
          <a:p>
            <a:r>
              <a:rPr lang="fr-FR" dirty="0"/>
              <a:t>Contenu du fichier </a:t>
            </a:r>
            <a:r>
              <a:rPr lang="fr-FR" dirty="0">
                <a:solidFill>
                  <a:srgbClr val="FF0000"/>
                </a:solidFill>
              </a:rPr>
              <a:t>app.py </a:t>
            </a:r>
            <a:r>
              <a:rPr lang="fr-FR" dirty="0"/>
              <a:t>(</a:t>
            </a:r>
            <a:r>
              <a:rPr lang="fr-FR" dirty="0" err="1"/>
              <a:t>Cont</a:t>
            </a:r>
            <a:r>
              <a:rPr lang="fr-FR" dirty="0"/>
              <a:t>.)</a:t>
            </a:r>
            <a:endParaRPr lang="fr-CD" dirty="0"/>
          </a:p>
        </p:txBody>
      </p:sp>
      <p:pic>
        <p:nvPicPr>
          <p:cNvPr id="4" name="Picture 3">
            <a:extLst>
              <a:ext uri="{FF2B5EF4-FFF2-40B4-BE49-F238E27FC236}">
                <a16:creationId xmlns:a16="http://schemas.microsoft.com/office/drawing/2014/main" id="{3B695429-0A5E-6B75-3B16-F1EB97A96FC8}"/>
              </a:ext>
            </a:extLst>
          </p:cNvPr>
          <p:cNvPicPr>
            <a:picLocks noChangeAspect="1"/>
          </p:cNvPicPr>
          <p:nvPr/>
        </p:nvPicPr>
        <p:blipFill>
          <a:blip r:embed="rId2"/>
          <a:stretch>
            <a:fillRect/>
          </a:stretch>
        </p:blipFill>
        <p:spPr>
          <a:xfrm>
            <a:off x="389964" y="1054770"/>
            <a:ext cx="10434918" cy="5545681"/>
          </a:xfrm>
          <a:prstGeom prst="rect">
            <a:avLst/>
          </a:prstGeom>
        </p:spPr>
      </p:pic>
    </p:spTree>
    <p:extLst>
      <p:ext uri="{BB962C8B-B14F-4D97-AF65-F5344CB8AC3E}">
        <p14:creationId xmlns:p14="http://schemas.microsoft.com/office/powerpoint/2010/main" val="77492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05F78-5930-0C3C-422C-99DFEA13E11C}"/>
              </a:ext>
            </a:extLst>
          </p:cNvPr>
          <p:cNvSpPr>
            <a:spLocks noGrp="1"/>
          </p:cNvSpPr>
          <p:nvPr>
            <p:ph type="title"/>
          </p:nvPr>
        </p:nvSpPr>
        <p:spPr>
          <a:xfrm>
            <a:off x="62753" y="0"/>
            <a:ext cx="11111753" cy="585134"/>
          </a:xfrm>
        </p:spPr>
        <p:txBody>
          <a:bodyPr>
            <a:noAutofit/>
          </a:bodyPr>
          <a:lstStyle/>
          <a:p>
            <a:pPr algn="just"/>
            <a:r>
              <a:rPr lang="fr-FR" sz="3000" dirty="0"/>
              <a:t>Construire un système expert : Un investissement qui en vaut la peine ?</a:t>
            </a:r>
            <a:endParaRPr lang="fr-CD" sz="3000" dirty="0"/>
          </a:p>
        </p:txBody>
      </p:sp>
      <p:sp>
        <p:nvSpPr>
          <p:cNvPr id="3" name="Content Placeholder 2">
            <a:extLst>
              <a:ext uri="{FF2B5EF4-FFF2-40B4-BE49-F238E27FC236}">
                <a16:creationId xmlns:a16="http://schemas.microsoft.com/office/drawing/2014/main" id="{DA963A4F-AC98-7411-07ED-6F49638AA2AE}"/>
              </a:ext>
            </a:extLst>
          </p:cNvPr>
          <p:cNvSpPr>
            <a:spLocks noGrp="1"/>
          </p:cNvSpPr>
          <p:nvPr>
            <p:ph idx="1"/>
          </p:nvPr>
        </p:nvSpPr>
        <p:spPr>
          <a:xfrm>
            <a:off x="479611" y="920189"/>
            <a:ext cx="10815918" cy="5749552"/>
          </a:xfrm>
        </p:spPr>
        <p:txBody>
          <a:bodyPr>
            <a:normAutofit/>
          </a:bodyPr>
          <a:lstStyle/>
          <a:p>
            <a:pPr algn="just"/>
            <a:r>
              <a:rPr lang="fr-FR" dirty="0"/>
              <a:t>Pour savoir si la mise en place d'un système expert est un investissement rentable, il convient de commencer par une analyse coût-bénéfice.</a:t>
            </a:r>
          </a:p>
          <a:p>
            <a:pPr algn="just"/>
            <a:r>
              <a:rPr lang="fr-FR" dirty="0"/>
              <a:t>Et inclure des considérations telles que :</a:t>
            </a:r>
          </a:p>
          <a:p>
            <a:pPr lvl="1" algn="just"/>
            <a:r>
              <a:rPr lang="fr-FR" dirty="0"/>
              <a:t>Le problème peut-il être résolu efficacement par la programmation conventionnelle ?</a:t>
            </a:r>
          </a:p>
          <a:p>
            <a:pPr lvl="1" algn="just"/>
            <a:r>
              <a:rPr lang="fr-FR" dirty="0"/>
              <a:t>Existe-t-il un besoin/désir pour un système expert ?</a:t>
            </a:r>
          </a:p>
          <a:p>
            <a:pPr lvl="1" algn="just"/>
            <a:r>
              <a:rPr lang="fr-FR" dirty="0"/>
              <a:t>Existe-t-il au moins un expert humain disposé à coopérer ?</a:t>
            </a:r>
          </a:p>
          <a:p>
            <a:pPr lvl="1" algn="just"/>
            <a:r>
              <a:rPr lang="fr-FR" dirty="0"/>
              <a:t>L'expert peut-il expliquer ses connaissances à un ingénieur de la connaissance ?</a:t>
            </a:r>
          </a:p>
          <a:p>
            <a:pPr lvl="1" algn="just"/>
            <a:r>
              <a:rPr lang="fr-FR" dirty="0"/>
              <a:t>L'ingénieur des connaissances peut-il comprendre l'expert ?</a:t>
            </a:r>
          </a:p>
          <a:p>
            <a:pPr lvl="1" algn="just"/>
            <a:r>
              <a:rPr lang="fr-FR" dirty="0"/>
              <a:t>Les connaissances relatives à la résolution des problèmes sont-elles principalement heuristiques et incertaines ?</a:t>
            </a:r>
          </a:p>
          <a:p>
            <a:pPr lvl="1" algn="just"/>
            <a:r>
              <a:rPr lang="fr-FR" dirty="0"/>
              <a:t>Les coûts en temps et en argent </a:t>
            </a:r>
            <a:r>
              <a:rPr lang="fr-FR" dirty="0" err="1"/>
              <a:t>seront-ils</a:t>
            </a:r>
            <a:r>
              <a:rPr lang="fr-FR" dirty="0"/>
              <a:t> rentables ?</a:t>
            </a:r>
            <a:endParaRPr lang="fr-CD" dirty="0"/>
          </a:p>
        </p:txBody>
      </p:sp>
    </p:spTree>
    <p:extLst>
      <p:ext uri="{BB962C8B-B14F-4D97-AF65-F5344CB8AC3E}">
        <p14:creationId xmlns:p14="http://schemas.microsoft.com/office/powerpoint/2010/main" val="2894028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336D-30AE-EC32-5785-E3DB1A566C62}"/>
              </a:ext>
            </a:extLst>
          </p:cNvPr>
          <p:cNvSpPr>
            <a:spLocks noGrp="1"/>
          </p:cNvSpPr>
          <p:nvPr>
            <p:ph type="title"/>
          </p:nvPr>
        </p:nvSpPr>
        <p:spPr>
          <a:xfrm>
            <a:off x="309282" y="257549"/>
            <a:ext cx="10515600" cy="674781"/>
          </a:xfrm>
        </p:spPr>
        <p:txBody>
          <a:bodyPr>
            <a:normAutofit fontScale="90000"/>
          </a:bodyPr>
          <a:lstStyle/>
          <a:p>
            <a:r>
              <a:rPr lang="fr-FR" dirty="0"/>
              <a:t>Contenu du fichier </a:t>
            </a:r>
            <a:r>
              <a:rPr lang="fr-FR" dirty="0">
                <a:solidFill>
                  <a:srgbClr val="FF0000"/>
                </a:solidFill>
              </a:rPr>
              <a:t>app.py </a:t>
            </a:r>
            <a:r>
              <a:rPr lang="fr-FR" dirty="0"/>
              <a:t>(</a:t>
            </a:r>
            <a:r>
              <a:rPr lang="fr-FR" dirty="0" err="1"/>
              <a:t>Cont</a:t>
            </a:r>
            <a:r>
              <a:rPr lang="fr-FR" dirty="0"/>
              <a:t>.)</a:t>
            </a:r>
            <a:endParaRPr lang="fr-CD" dirty="0"/>
          </a:p>
        </p:txBody>
      </p:sp>
      <p:pic>
        <p:nvPicPr>
          <p:cNvPr id="5" name="Picture 4">
            <a:extLst>
              <a:ext uri="{FF2B5EF4-FFF2-40B4-BE49-F238E27FC236}">
                <a16:creationId xmlns:a16="http://schemas.microsoft.com/office/drawing/2014/main" id="{4A07E532-FA1A-2AC7-C3B5-D67ACD28DEA3}"/>
              </a:ext>
            </a:extLst>
          </p:cNvPr>
          <p:cNvPicPr>
            <a:picLocks noChangeAspect="1"/>
          </p:cNvPicPr>
          <p:nvPr/>
        </p:nvPicPr>
        <p:blipFill>
          <a:blip r:embed="rId2"/>
          <a:stretch>
            <a:fillRect/>
          </a:stretch>
        </p:blipFill>
        <p:spPr>
          <a:xfrm>
            <a:off x="309282" y="1114533"/>
            <a:ext cx="11075894" cy="5561263"/>
          </a:xfrm>
          <a:prstGeom prst="rect">
            <a:avLst/>
          </a:prstGeom>
        </p:spPr>
      </p:pic>
    </p:spTree>
    <p:extLst>
      <p:ext uri="{BB962C8B-B14F-4D97-AF65-F5344CB8AC3E}">
        <p14:creationId xmlns:p14="http://schemas.microsoft.com/office/powerpoint/2010/main" val="2094620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336D-30AE-EC32-5785-E3DB1A566C62}"/>
              </a:ext>
            </a:extLst>
          </p:cNvPr>
          <p:cNvSpPr>
            <a:spLocks noGrp="1"/>
          </p:cNvSpPr>
          <p:nvPr>
            <p:ph type="title"/>
          </p:nvPr>
        </p:nvSpPr>
        <p:spPr>
          <a:xfrm>
            <a:off x="309282" y="257549"/>
            <a:ext cx="10515600" cy="674781"/>
          </a:xfrm>
        </p:spPr>
        <p:txBody>
          <a:bodyPr>
            <a:normAutofit fontScale="90000"/>
          </a:bodyPr>
          <a:lstStyle/>
          <a:p>
            <a:r>
              <a:rPr lang="fr-FR" dirty="0"/>
              <a:t>Contenu du fichier </a:t>
            </a:r>
            <a:r>
              <a:rPr lang="fr-FR" dirty="0">
                <a:solidFill>
                  <a:srgbClr val="FF0000"/>
                </a:solidFill>
              </a:rPr>
              <a:t>index.html </a:t>
            </a:r>
            <a:r>
              <a:rPr lang="fr-FR" dirty="0"/>
              <a:t>de</a:t>
            </a:r>
            <a:r>
              <a:rPr lang="fr-FR" dirty="0">
                <a:solidFill>
                  <a:srgbClr val="FF0000"/>
                </a:solidFill>
              </a:rPr>
              <a:t> </a:t>
            </a:r>
            <a:r>
              <a:rPr lang="fr-FR" dirty="0" err="1">
                <a:solidFill>
                  <a:srgbClr val="FF0000"/>
                </a:solidFill>
              </a:rPr>
              <a:t>templates</a:t>
            </a:r>
            <a:endParaRPr lang="fr-CD" dirty="0"/>
          </a:p>
        </p:txBody>
      </p:sp>
      <p:pic>
        <p:nvPicPr>
          <p:cNvPr id="4" name="Picture 3">
            <a:extLst>
              <a:ext uri="{FF2B5EF4-FFF2-40B4-BE49-F238E27FC236}">
                <a16:creationId xmlns:a16="http://schemas.microsoft.com/office/drawing/2014/main" id="{40A529BC-C76C-A428-B8FD-F5467CAF4AD4}"/>
              </a:ext>
            </a:extLst>
          </p:cNvPr>
          <p:cNvPicPr>
            <a:picLocks noChangeAspect="1"/>
          </p:cNvPicPr>
          <p:nvPr/>
        </p:nvPicPr>
        <p:blipFill>
          <a:blip r:embed="rId2"/>
          <a:stretch>
            <a:fillRect/>
          </a:stretch>
        </p:blipFill>
        <p:spPr>
          <a:xfrm>
            <a:off x="510988" y="992115"/>
            <a:ext cx="10515600" cy="5608336"/>
          </a:xfrm>
          <a:prstGeom prst="rect">
            <a:avLst/>
          </a:prstGeom>
        </p:spPr>
      </p:pic>
    </p:spTree>
    <p:extLst>
      <p:ext uri="{BB962C8B-B14F-4D97-AF65-F5344CB8AC3E}">
        <p14:creationId xmlns:p14="http://schemas.microsoft.com/office/powerpoint/2010/main" val="1566234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336D-30AE-EC32-5785-E3DB1A566C62}"/>
              </a:ext>
            </a:extLst>
          </p:cNvPr>
          <p:cNvSpPr>
            <a:spLocks noGrp="1"/>
          </p:cNvSpPr>
          <p:nvPr>
            <p:ph type="title"/>
          </p:nvPr>
        </p:nvSpPr>
        <p:spPr>
          <a:xfrm>
            <a:off x="309282" y="257549"/>
            <a:ext cx="10515600" cy="674781"/>
          </a:xfrm>
        </p:spPr>
        <p:txBody>
          <a:bodyPr>
            <a:normAutofit fontScale="90000"/>
          </a:bodyPr>
          <a:lstStyle/>
          <a:p>
            <a:r>
              <a:rPr lang="fr-FR" dirty="0"/>
              <a:t>Contenu du fichier </a:t>
            </a:r>
            <a:r>
              <a:rPr lang="fr-FR" dirty="0">
                <a:solidFill>
                  <a:srgbClr val="FF0000"/>
                </a:solidFill>
              </a:rPr>
              <a:t>index.html </a:t>
            </a:r>
            <a:r>
              <a:rPr lang="fr-FR" dirty="0"/>
              <a:t>de</a:t>
            </a:r>
            <a:r>
              <a:rPr lang="fr-FR" dirty="0">
                <a:solidFill>
                  <a:srgbClr val="FF0000"/>
                </a:solidFill>
              </a:rPr>
              <a:t> </a:t>
            </a:r>
            <a:r>
              <a:rPr lang="fr-FR" dirty="0" err="1">
                <a:solidFill>
                  <a:srgbClr val="FF0000"/>
                </a:solidFill>
              </a:rPr>
              <a:t>templates</a:t>
            </a:r>
            <a:r>
              <a:rPr lang="fr-FR" dirty="0">
                <a:solidFill>
                  <a:srgbClr val="FF0000"/>
                </a:solidFill>
              </a:rPr>
              <a:t> </a:t>
            </a:r>
            <a:r>
              <a:rPr lang="fr-FR" dirty="0"/>
              <a:t>(</a:t>
            </a:r>
            <a:r>
              <a:rPr lang="fr-FR" dirty="0" err="1"/>
              <a:t>Cont</a:t>
            </a:r>
            <a:r>
              <a:rPr lang="fr-FR" dirty="0"/>
              <a:t>.)</a:t>
            </a:r>
            <a:endParaRPr lang="fr-CD" dirty="0"/>
          </a:p>
        </p:txBody>
      </p:sp>
      <p:pic>
        <p:nvPicPr>
          <p:cNvPr id="5" name="Picture 4">
            <a:extLst>
              <a:ext uri="{FF2B5EF4-FFF2-40B4-BE49-F238E27FC236}">
                <a16:creationId xmlns:a16="http://schemas.microsoft.com/office/drawing/2014/main" id="{DAC0F921-8630-1970-9D4B-5096745EFE4A}"/>
              </a:ext>
            </a:extLst>
          </p:cNvPr>
          <p:cNvPicPr>
            <a:picLocks noChangeAspect="1"/>
          </p:cNvPicPr>
          <p:nvPr/>
        </p:nvPicPr>
        <p:blipFill>
          <a:blip r:embed="rId2"/>
          <a:stretch>
            <a:fillRect/>
          </a:stretch>
        </p:blipFill>
        <p:spPr>
          <a:xfrm>
            <a:off x="309282" y="1192305"/>
            <a:ext cx="10403542" cy="5265967"/>
          </a:xfrm>
          <a:prstGeom prst="rect">
            <a:avLst/>
          </a:prstGeom>
        </p:spPr>
      </p:pic>
    </p:spTree>
    <p:extLst>
      <p:ext uri="{BB962C8B-B14F-4D97-AF65-F5344CB8AC3E}">
        <p14:creationId xmlns:p14="http://schemas.microsoft.com/office/powerpoint/2010/main" val="1325286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336D-30AE-EC32-5785-E3DB1A566C62}"/>
              </a:ext>
            </a:extLst>
          </p:cNvPr>
          <p:cNvSpPr>
            <a:spLocks noGrp="1"/>
          </p:cNvSpPr>
          <p:nvPr>
            <p:ph type="title"/>
          </p:nvPr>
        </p:nvSpPr>
        <p:spPr>
          <a:xfrm>
            <a:off x="309282" y="257549"/>
            <a:ext cx="10515600" cy="674781"/>
          </a:xfrm>
        </p:spPr>
        <p:txBody>
          <a:bodyPr>
            <a:normAutofit fontScale="90000"/>
          </a:bodyPr>
          <a:lstStyle/>
          <a:p>
            <a:r>
              <a:rPr lang="fr-FR" dirty="0"/>
              <a:t>Contenu du fichier </a:t>
            </a:r>
            <a:r>
              <a:rPr lang="fr-FR" dirty="0">
                <a:solidFill>
                  <a:srgbClr val="FF0000"/>
                </a:solidFill>
              </a:rPr>
              <a:t>index.html </a:t>
            </a:r>
            <a:r>
              <a:rPr lang="fr-FR" dirty="0"/>
              <a:t>de</a:t>
            </a:r>
            <a:r>
              <a:rPr lang="fr-FR" dirty="0">
                <a:solidFill>
                  <a:srgbClr val="FF0000"/>
                </a:solidFill>
              </a:rPr>
              <a:t> </a:t>
            </a:r>
            <a:r>
              <a:rPr lang="fr-FR" dirty="0" err="1">
                <a:solidFill>
                  <a:srgbClr val="FF0000"/>
                </a:solidFill>
              </a:rPr>
              <a:t>templates</a:t>
            </a:r>
            <a:r>
              <a:rPr lang="fr-FR" dirty="0">
                <a:solidFill>
                  <a:srgbClr val="FF0000"/>
                </a:solidFill>
              </a:rPr>
              <a:t> </a:t>
            </a:r>
            <a:r>
              <a:rPr lang="fr-FR" dirty="0"/>
              <a:t>(</a:t>
            </a:r>
            <a:r>
              <a:rPr lang="fr-FR" dirty="0" err="1"/>
              <a:t>Cont</a:t>
            </a:r>
            <a:r>
              <a:rPr lang="fr-FR" dirty="0"/>
              <a:t>.)</a:t>
            </a:r>
            <a:endParaRPr lang="fr-CD" dirty="0"/>
          </a:p>
        </p:txBody>
      </p:sp>
      <p:pic>
        <p:nvPicPr>
          <p:cNvPr id="4" name="Picture 3">
            <a:extLst>
              <a:ext uri="{FF2B5EF4-FFF2-40B4-BE49-F238E27FC236}">
                <a16:creationId xmlns:a16="http://schemas.microsoft.com/office/drawing/2014/main" id="{0B116D0E-97A9-8D49-00D7-33E5F5DAC627}"/>
              </a:ext>
            </a:extLst>
          </p:cNvPr>
          <p:cNvPicPr>
            <a:picLocks noChangeAspect="1"/>
          </p:cNvPicPr>
          <p:nvPr/>
        </p:nvPicPr>
        <p:blipFill>
          <a:blip r:embed="rId2"/>
          <a:stretch>
            <a:fillRect/>
          </a:stretch>
        </p:blipFill>
        <p:spPr>
          <a:xfrm>
            <a:off x="376694" y="1290269"/>
            <a:ext cx="11438611" cy="4618120"/>
          </a:xfrm>
          <a:prstGeom prst="rect">
            <a:avLst/>
          </a:prstGeom>
        </p:spPr>
      </p:pic>
    </p:spTree>
    <p:extLst>
      <p:ext uri="{BB962C8B-B14F-4D97-AF65-F5344CB8AC3E}">
        <p14:creationId xmlns:p14="http://schemas.microsoft.com/office/powerpoint/2010/main" val="3461398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a:xfrm>
            <a:off x="224117" y="18255"/>
            <a:ext cx="10780059" cy="949933"/>
          </a:xfrm>
        </p:spPr>
        <p:txBody>
          <a:bodyPr>
            <a:normAutofit/>
          </a:bodyPr>
          <a:lstStyle/>
          <a:p>
            <a:r>
              <a:rPr lang="fr-FR" dirty="0"/>
              <a:t>TD 3: Diagnostic grippe/Chaînage avant</a:t>
            </a:r>
            <a:endParaRPr lang="fr-CD" dirty="0"/>
          </a:p>
        </p:txBody>
      </p:sp>
      <p:sp>
        <p:nvSpPr>
          <p:cNvPr id="3" name="Content Placeholder 2">
            <a:extLst>
              <a:ext uri="{FF2B5EF4-FFF2-40B4-BE49-F238E27FC236}">
                <a16:creationId xmlns:a16="http://schemas.microsoft.com/office/drawing/2014/main" id="{CC7BE30A-087C-E5D3-824D-B83CEFEA22D7}"/>
              </a:ext>
            </a:extLst>
          </p:cNvPr>
          <p:cNvSpPr>
            <a:spLocks noGrp="1"/>
          </p:cNvSpPr>
          <p:nvPr>
            <p:ph idx="1"/>
          </p:nvPr>
        </p:nvSpPr>
        <p:spPr>
          <a:xfrm>
            <a:off x="721659" y="1386354"/>
            <a:ext cx="10515600" cy="4351338"/>
          </a:xfrm>
        </p:spPr>
        <p:txBody>
          <a:bodyPr>
            <a:normAutofit lnSpcReduction="10000"/>
          </a:bodyPr>
          <a:lstStyle/>
          <a:p>
            <a:pPr algn="just"/>
            <a:r>
              <a:rPr lang="fr-FR" dirty="0"/>
              <a:t>Dans cet exemple, le système expert définit des règles pour diagnostiquer la </a:t>
            </a:r>
            <a:r>
              <a:rPr lang="fr-FR" dirty="0">
                <a:solidFill>
                  <a:srgbClr val="FF0000"/>
                </a:solidFill>
              </a:rPr>
              <a:t>grippe</a:t>
            </a:r>
          </a:p>
          <a:p>
            <a:pPr algn="just"/>
            <a:endParaRPr lang="fr-FR" dirty="0">
              <a:solidFill>
                <a:srgbClr val="FF0000"/>
              </a:solidFill>
            </a:endParaRPr>
          </a:p>
          <a:p>
            <a:pPr algn="just"/>
            <a:r>
              <a:rPr lang="fr-FR" dirty="0"/>
              <a:t>Le système expert s'exécute ensuite et détermine le diagnostic sur la base du processus d'inférence par chaînage avant.</a:t>
            </a:r>
          </a:p>
          <a:p>
            <a:pPr algn="just"/>
            <a:endParaRPr lang="fr-FR" dirty="0"/>
          </a:p>
          <a:p>
            <a:pPr algn="just"/>
            <a:r>
              <a:rPr lang="fr-FR" dirty="0"/>
              <a:t>Cet exercice ne prévoit pas d'afficher un message spécifique lorsque l'utilisateur répond 'non' à la question sur les symptômes. </a:t>
            </a:r>
          </a:p>
          <a:p>
            <a:pPr algn="just"/>
            <a:r>
              <a:rPr lang="fr-FR" dirty="0"/>
              <a:t>On va exécuter ce code dans le cmd de anaconda en faisant: </a:t>
            </a:r>
          </a:p>
          <a:p>
            <a:pPr marL="1828800" lvl="4" indent="0" algn="just">
              <a:buNone/>
            </a:pPr>
            <a:r>
              <a:rPr lang="fr-FR" dirty="0"/>
              <a:t>python </a:t>
            </a:r>
            <a:r>
              <a:rPr lang="fr-FR" dirty="0">
                <a:solidFill>
                  <a:srgbClr val="FF0000"/>
                </a:solidFill>
              </a:rPr>
              <a:t>diagnostic.py</a:t>
            </a:r>
            <a:endParaRPr lang="fr-CD" dirty="0">
              <a:solidFill>
                <a:srgbClr val="FF0000"/>
              </a:solidFill>
            </a:endParaRPr>
          </a:p>
        </p:txBody>
      </p:sp>
    </p:spTree>
    <p:extLst>
      <p:ext uri="{BB962C8B-B14F-4D97-AF65-F5344CB8AC3E}">
        <p14:creationId xmlns:p14="http://schemas.microsoft.com/office/powerpoint/2010/main" val="2514255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a:xfrm>
            <a:off x="224117" y="18255"/>
            <a:ext cx="10780059" cy="949933"/>
          </a:xfrm>
        </p:spPr>
        <p:txBody>
          <a:bodyPr>
            <a:normAutofit/>
          </a:bodyPr>
          <a:lstStyle/>
          <a:p>
            <a:r>
              <a:rPr lang="fr-FR" dirty="0"/>
              <a:t>TD 3: Diagnostic grippe/Chaînage avant (</a:t>
            </a:r>
            <a:r>
              <a:rPr lang="fr-FR" dirty="0" err="1"/>
              <a:t>Cont</a:t>
            </a:r>
            <a:r>
              <a:rPr lang="fr-FR" dirty="0"/>
              <a:t>.)</a:t>
            </a:r>
            <a:endParaRPr lang="fr-CD" dirty="0"/>
          </a:p>
        </p:txBody>
      </p:sp>
      <p:pic>
        <p:nvPicPr>
          <p:cNvPr id="7" name="Picture 6">
            <a:extLst>
              <a:ext uri="{FF2B5EF4-FFF2-40B4-BE49-F238E27FC236}">
                <a16:creationId xmlns:a16="http://schemas.microsoft.com/office/drawing/2014/main" id="{3126AD48-04C1-731D-BB07-3EE19ADFC62E}"/>
              </a:ext>
            </a:extLst>
          </p:cNvPr>
          <p:cNvPicPr>
            <a:picLocks noChangeAspect="1"/>
          </p:cNvPicPr>
          <p:nvPr/>
        </p:nvPicPr>
        <p:blipFill>
          <a:blip r:embed="rId2"/>
          <a:stretch>
            <a:fillRect/>
          </a:stretch>
        </p:blipFill>
        <p:spPr>
          <a:xfrm>
            <a:off x="224117" y="968188"/>
            <a:ext cx="10557164" cy="5578085"/>
          </a:xfrm>
          <a:prstGeom prst="rect">
            <a:avLst/>
          </a:prstGeom>
        </p:spPr>
      </p:pic>
    </p:spTree>
    <p:extLst>
      <p:ext uri="{BB962C8B-B14F-4D97-AF65-F5344CB8AC3E}">
        <p14:creationId xmlns:p14="http://schemas.microsoft.com/office/powerpoint/2010/main" val="534150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a:xfrm>
            <a:off x="224117" y="18255"/>
            <a:ext cx="10780059" cy="949933"/>
          </a:xfrm>
        </p:spPr>
        <p:txBody>
          <a:bodyPr>
            <a:normAutofit/>
          </a:bodyPr>
          <a:lstStyle/>
          <a:p>
            <a:r>
              <a:rPr lang="fr-FR" dirty="0"/>
              <a:t>TD 3: Diagnostic grippe/Chaînage avant (</a:t>
            </a:r>
            <a:r>
              <a:rPr lang="fr-FR" dirty="0" err="1"/>
              <a:t>Cont</a:t>
            </a:r>
            <a:r>
              <a:rPr lang="fr-FR" dirty="0"/>
              <a:t>.)</a:t>
            </a:r>
            <a:endParaRPr lang="fr-CD" dirty="0"/>
          </a:p>
        </p:txBody>
      </p:sp>
      <p:pic>
        <p:nvPicPr>
          <p:cNvPr id="4" name="Picture 3">
            <a:extLst>
              <a:ext uri="{FF2B5EF4-FFF2-40B4-BE49-F238E27FC236}">
                <a16:creationId xmlns:a16="http://schemas.microsoft.com/office/drawing/2014/main" id="{85F95695-D823-C627-C840-B45EBCCE4D81}"/>
              </a:ext>
            </a:extLst>
          </p:cNvPr>
          <p:cNvPicPr>
            <a:picLocks noChangeAspect="1"/>
          </p:cNvPicPr>
          <p:nvPr/>
        </p:nvPicPr>
        <p:blipFill>
          <a:blip r:embed="rId2"/>
          <a:stretch>
            <a:fillRect/>
          </a:stretch>
        </p:blipFill>
        <p:spPr>
          <a:xfrm>
            <a:off x="1112088" y="1687679"/>
            <a:ext cx="9967824" cy="3482642"/>
          </a:xfrm>
          <a:prstGeom prst="rect">
            <a:avLst/>
          </a:prstGeom>
        </p:spPr>
      </p:pic>
    </p:spTree>
    <p:extLst>
      <p:ext uri="{BB962C8B-B14F-4D97-AF65-F5344CB8AC3E}">
        <p14:creationId xmlns:p14="http://schemas.microsoft.com/office/powerpoint/2010/main" val="2247813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a:xfrm>
            <a:off x="224117" y="18255"/>
            <a:ext cx="10780059" cy="949933"/>
          </a:xfrm>
        </p:spPr>
        <p:txBody>
          <a:bodyPr>
            <a:normAutofit fontScale="90000"/>
          </a:bodyPr>
          <a:lstStyle/>
          <a:p>
            <a:r>
              <a:rPr lang="fr-FR" dirty="0"/>
              <a:t>TD 3.1: Diagnostic grippe/Chaînage avant (</a:t>
            </a:r>
            <a:r>
              <a:rPr lang="fr-FR" dirty="0" err="1"/>
              <a:t>Cont</a:t>
            </a:r>
            <a:r>
              <a:rPr lang="fr-FR" dirty="0"/>
              <a:t>.)</a:t>
            </a:r>
            <a:endParaRPr lang="fr-CD" dirty="0"/>
          </a:p>
        </p:txBody>
      </p:sp>
      <p:sp>
        <p:nvSpPr>
          <p:cNvPr id="3" name="Content Placeholder 2">
            <a:extLst>
              <a:ext uri="{FF2B5EF4-FFF2-40B4-BE49-F238E27FC236}">
                <a16:creationId xmlns:a16="http://schemas.microsoft.com/office/drawing/2014/main" id="{E7F2539E-4E1D-F3B9-7B5D-0D10491D1339}"/>
              </a:ext>
            </a:extLst>
          </p:cNvPr>
          <p:cNvSpPr>
            <a:spLocks noGrp="1"/>
          </p:cNvSpPr>
          <p:nvPr>
            <p:ph idx="1"/>
          </p:nvPr>
        </p:nvSpPr>
        <p:spPr>
          <a:xfrm>
            <a:off x="721659" y="1386354"/>
            <a:ext cx="10515600" cy="4351338"/>
          </a:xfrm>
        </p:spPr>
        <p:txBody>
          <a:bodyPr>
            <a:normAutofit/>
          </a:bodyPr>
          <a:lstStyle/>
          <a:p>
            <a:pPr algn="just"/>
            <a:r>
              <a:rPr lang="fr-FR" dirty="0"/>
              <a:t>On modifie ce code pour qu’il prédise aussi au cas où l’utilisateur saisit </a:t>
            </a:r>
            <a:r>
              <a:rPr lang="fr-FR" dirty="0">
                <a:solidFill>
                  <a:srgbClr val="FF0000"/>
                </a:solidFill>
              </a:rPr>
              <a:t>non</a:t>
            </a:r>
            <a:r>
              <a:rPr lang="fr-FR" dirty="0"/>
              <a:t>.</a:t>
            </a:r>
          </a:p>
          <a:p>
            <a:pPr algn="just"/>
            <a:r>
              <a:rPr lang="fr-FR" dirty="0"/>
              <a:t>On a ajouté ce code:</a:t>
            </a:r>
          </a:p>
          <a:p>
            <a:pPr algn="just"/>
            <a:endParaRPr lang="fr-FR" dirty="0"/>
          </a:p>
          <a:p>
            <a:pPr algn="just"/>
            <a:endParaRPr lang="fr-FR" dirty="0"/>
          </a:p>
          <a:p>
            <a:pPr algn="just"/>
            <a:endParaRPr lang="fr-FR" dirty="0"/>
          </a:p>
          <a:p>
            <a:pPr algn="just"/>
            <a:r>
              <a:rPr lang="fr-FR" dirty="0"/>
              <a:t>Dans le slide qui suit, on y a mis le code complet modifié</a:t>
            </a:r>
          </a:p>
          <a:p>
            <a:pPr algn="just"/>
            <a:endParaRPr lang="fr-FR" dirty="0">
              <a:solidFill>
                <a:srgbClr val="FF0000"/>
              </a:solidFill>
            </a:endParaRPr>
          </a:p>
        </p:txBody>
      </p:sp>
      <p:pic>
        <p:nvPicPr>
          <p:cNvPr id="6" name="Picture 5">
            <a:extLst>
              <a:ext uri="{FF2B5EF4-FFF2-40B4-BE49-F238E27FC236}">
                <a16:creationId xmlns:a16="http://schemas.microsoft.com/office/drawing/2014/main" id="{B53BBF6F-21B5-425A-93BA-C5DBD95E0132}"/>
              </a:ext>
            </a:extLst>
          </p:cNvPr>
          <p:cNvPicPr>
            <a:picLocks noChangeAspect="1"/>
          </p:cNvPicPr>
          <p:nvPr/>
        </p:nvPicPr>
        <p:blipFill>
          <a:blip r:embed="rId2"/>
          <a:stretch>
            <a:fillRect/>
          </a:stretch>
        </p:blipFill>
        <p:spPr>
          <a:xfrm>
            <a:off x="2408070" y="2846019"/>
            <a:ext cx="6873836" cy="1165961"/>
          </a:xfrm>
          <a:prstGeom prst="rect">
            <a:avLst/>
          </a:prstGeom>
        </p:spPr>
      </p:pic>
    </p:spTree>
    <p:extLst>
      <p:ext uri="{BB962C8B-B14F-4D97-AF65-F5344CB8AC3E}">
        <p14:creationId xmlns:p14="http://schemas.microsoft.com/office/powerpoint/2010/main" val="2447539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a:xfrm>
            <a:off x="224117" y="18255"/>
            <a:ext cx="10780059" cy="949933"/>
          </a:xfrm>
        </p:spPr>
        <p:txBody>
          <a:bodyPr>
            <a:normAutofit/>
          </a:bodyPr>
          <a:lstStyle/>
          <a:p>
            <a:r>
              <a:rPr lang="fr-FR" dirty="0"/>
              <a:t>TD 3.1: Code complet modifié</a:t>
            </a:r>
            <a:endParaRPr lang="fr-CD" dirty="0"/>
          </a:p>
        </p:txBody>
      </p:sp>
      <p:pic>
        <p:nvPicPr>
          <p:cNvPr id="7" name="Picture 6">
            <a:extLst>
              <a:ext uri="{FF2B5EF4-FFF2-40B4-BE49-F238E27FC236}">
                <a16:creationId xmlns:a16="http://schemas.microsoft.com/office/drawing/2014/main" id="{D4561EE8-A6BF-46AC-636D-2B95E668B8AF}"/>
              </a:ext>
            </a:extLst>
          </p:cNvPr>
          <p:cNvPicPr>
            <a:picLocks noChangeAspect="1"/>
          </p:cNvPicPr>
          <p:nvPr/>
        </p:nvPicPr>
        <p:blipFill>
          <a:blip r:embed="rId2"/>
          <a:stretch>
            <a:fillRect/>
          </a:stretch>
        </p:blipFill>
        <p:spPr>
          <a:xfrm>
            <a:off x="735106" y="815783"/>
            <a:ext cx="9950824" cy="4455459"/>
          </a:xfrm>
          <a:prstGeom prst="rect">
            <a:avLst/>
          </a:prstGeom>
        </p:spPr>
      </p:pic>
      <p:pic>
        <p:nvPicPr>
          <p:cNvPr id="9" name="Picture 8">
            <a:extLst>
              <a:ext uri="{FF2B5EF4-FFF2-40B4-BE49-F238E27FC236}">
                <a16:creationId xmlns:a16="http://schemas.microsoft.com/office/drawing/2014/main" id="{71A64DBD-0DE9-18F1-7020-2EB1DCE6317E}"/>
              </a:ext>
            </a:extLst>
          </p:cNvPr>
          <p:cNvPicPr>
            <a:picLocks noChangeAspect="1"/>
          </p:cNvPicPr>
          <p:nvPr/>
        </p:nvPicPr>
        <p:blipFill>
          <a:blip r:embed="rId3"/>
          <a:stretch>
            <a:fillRect/>
          </a:stretch>
        </p:blipFill>
        <p:spPr>
          <a:xfrm>
            <a:off x="699246" y="5271242"/>
            <a:ext cx="6472518" cy="1266341"/>
          </a:xfrm>
          <a:prstGeom prst="rect">
            <a:avLst/>
          </a:prstGeom>
        </p:spPr>
      </p:pic>
    </p:spTree>
    <p:extLst>
      <p:ext uri="{BB962C8B-B14F-4D97-AF65-F5344CB8AC3E}">
        <p14:creationId xmlns:p14="http://schemas.microsoft.com/office/powerpoint/2010/main" val="2893486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444-8140-3212-500C-2722926EF3A7}"/>
              </a:ext>
            </a:extLst>
          </p:cNvPr>
          <p:cNvSpPr>
            <a:spLocks noGrp="1"/>
          </p:cNvSpPr>
          <p:nvPr>
            <p:ph type="title"/>
          </p:nvPr>
        </p:nvSpPr>
        <p:spPr>
          <a:xfrm>
            <a:off x="224117" y="18255"/>
            <a:ext cx="10780059" cy="949933"/>
          </a:xfrm>
        </p:spPr>
        <p:txBody>
          <a:bodyPr>
            <a:normAutofit fontScale="90000"/>
          </a:bodyPr>
          <a:lstStyle/>
          <a:p>
            <a:r>
              <a:rPr lang="fr-FR" dirty="0"/>
              <a:t>TD 4: Code précédent écrit avec le chaînage arrière</a:t>
            </a:r>
            <a:endParaRPr lang="fr-CD" dirty="0"/>
          </a:p>
        </p:txBody>
      </p:sp>
      <p:pic>
        <p:nvPicPr>
          <p:cNvPr id="4" name="Picture 3">
            <a:extLst>
              <a:ext uri="{FF2B5EF4-FFF2-40B4-BE49-F238E27FC236}">
                <a16:creationId xmlns:a16="http://schemas.microsoft.com/office/drawing/2014/main" id="{A581AC09-2F7F-B443-4E5A-6A67A66BAA65}"/>
              </a:ext>
            </a:extLst>
          </p:cNvPr>
          <p:cNvPicPr>
            <a:picLocks noChangeAspect="1"/>
          </p:cNvPicPr>
          <p:nvPr/>
        </p:nvPicPr>
        <p:blipFill>
          <a:blip r:embed="rId2"/>
          <a:stretch>
            <a:fillRect/>
          </a:stretch>
        </p:blipFill>
        <p:spPr>
          <a:xfrm>
            <a:off x="699932" y="1649506"/>
            <a:ext cx="10021168" cy="4007223"/>
          </a:xfrm>
          <a:prstGeom prst="rect">
            <a:avLst/>
          </a:prstGeom>
        </p:spPr>
      </p:pic>
      <p:pic>
        <p:nvPicPr>
          <p:cNvPr id="6" name="Picture 5">
            <a:extLst>
              <a:ext uri="{FF2B5EF4-FFF2-40B4-BE49-F238E27FC236}">
                <a16:creationId xmlns:a16="http://schemas.microsoft.com/office/drawing/2014/main" id="{4927C771-64FC-8D10-F65D-8F7AC904CAF5}"/>
              </a:ext>
            </a:extLst>
          </p:cNvPr>
          <p:cNvPicPr>
            <a:picLocks noChangeAspect="1"/>
          </p:cNvPicPr>
          <p:nvPr/>
        </p:nvPicPr>
        <p:blipFill>
          <a:blip r:embed="rId3"/>
          <a:stretch>
            <a:fillRect/>
          </a:stretch>
        </p:blipFill>
        <p:spPr>
          <a:xfrm>
            <a:off x="726827" y="5656729"/>
            <a:ext cx="6706181" cy="807771"/>
          </a:xfrm>
          <a:prstGeom prst="rect">
            <a:avLst/>
          </a:prstGeom>
        </p:spPr>
      </p:pic>
      <p:sp>
        <p:nvSpPr>
          <p:cNvPr id="8" name="Content Placeholder 2">
            <a:extLst>
              <a:ext uri="{FF2B5EF4-FFF2-40B4-BE49-F238E27FC236}">
                <a16:creationId xmlns:a16="http://schemas.microsoft.com/office/drawing/2014/main" id="{72D42F51-222E-E9C2-FE07-550604614D23}"/>
              </a:ext>
            </a:extLst>
          </p:cNvPr>
          <p:cNvSpPr>
            <a:spLocks noGrp="1"/>
          </p:cNvSpPr>
          <p:nvPr>
            <p:ph idx="1"/>
          </p:nvPr>
        </p:nvSpPr>
        <p:spPr>
          <a:xfrm>
            <a:off x="569258" y="857156"/>
            <a:ext cx="10515600" cy="4351338"/>
          </a:xfrm>
        </p:spPr>
        <p:txBody>
          <a:bodyPr>
            <a:normAutofit/>
          </a:bodyPr>
          <a:lstStyle/>
          <a:p>
            <a:pPr algn="just"/>
            <a:r>
              <a:rPr lang="fr-FR" sz="2400" dirty="0"/>
              <a:t>Comme chaînage arrière, on commence d’abord par récupérer le diagnostic à faire (</a:t>
            </a:r>
            <a:r>
              <a:rPr lang="fr-FR" sz="2400" dirty="0">
                <a:solidFill>
                  <a:srgbClr val="FF0000"/>
                </a:solidFill>
              </a:rPr>
              <a:t>grippe</a:t>
            </a:r>
            <a:r>
              <a:rPr lang="fr-FR" sz="2400" dirty="0"/>
              <a:t>) puis on vérifie les faits correspondants à cette maladie.</a:t>
            </a:r>
          </a:p>
          <a:p>
            <a:pPr algn="just"/>
            <a:endParaRPr lang="fr-FR" dirty="0">
              <a:solidFill>
                <a:srgbClr val="FF0000"/>
              </a:solidFill>
            </a:endParaRPr>
          </a:p>
        </p:txBody>
      </p:sp>
    </p:spTree>
    <p:extLst>
      <p:ext uri="{BB962C8B-B14F-4D97-AF65-F5344CB8AC3E}">
        <p14:creationId xmlns:p14="http://schemas.microsoft.com/office/powerpoint/2010/main" val="4047842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1E3C-77D2-0784-081D-29A751B13073}"/>
              </a:ext>
            </a:extLst>
          </p:cNvPr>
          <p:cNvSpPr>
            <a:spLocks noGrp="1"/>
          </p:cNvSpPr>
          <p:nvPr>
            <p:ph type="title"/>
          </p:nvPr>
        </p:nvSpPr>
        <p:spPr>
          <a:xfrm>
            <a:off x="407895" y="0"/>
            <a:ext cx="10515600" cy="1325563"/>
          </a:xfrm>
        </p:spPr>
        <p:txBody>
          <a:bodyPr>
            <a:normAutofit/>
          </a:bodyPr>
          <a:lstStyle/>
          <a:p>
            <a:r>
              <a:rPr lang="fr-FR" sz="4000" dirty="0"/>
              <a:t>Coup d’œil sur la construction d'un système expert </a:t>
            </a:r>
            <a:endParaRPr lang="fr-CD" sz="4000" dirty="0"/>
          </a:p>
        </p:txBody>
      </p:sp>
      <p:sp>
        <p:nvSpPr>
          <p:cNvPr id="3" name="Content Placeholder 2">
            <a:extLst>
              <a:ext uri="{FF2B5EF4-FFF2-40B4-BE49-F238E27FC236}">
                <a16:creationId xmlns:a16="http://schemas.microsoft.com/office/drawing/2014/main" id="{68BF33B4-C054-1385-0356-DDC94C9D617B}"/>
              </a:ext>
            </a:extLst>
          </p:cNvPr>
          <p:cNvSpPr>
            <a:spLocks noGrp="1"/>
          </p:cNvSpPr>
          <p:nvPr>
            <p:ph idx="1"/>
          </p:nvPr>
        </p:nvSpPr>
        <p:spPr>
          <a:xfrm>
            <a:off x="488576" y="1367212"/>
            <a:ext cx="10515600" cy="5239776"/>
          </a:xfrm>
        </p:spPr>
        <p:txBody>
          <a:bodyPr>
            <a:normAutofit fontScale="92500" lnSpcReduction="20000"/>
          </a:bodyPr>
          <a:lstStyle/>
          <a:p>
            <a:pPr algn="just"/>
            <a:r>
              <a:rPr lang="fr-FR" dirty="0"/>
              <a:t>Lorsque vous essayez de construire un système expert, votre première tentative a peu de chances d'être couronnée de succès</a:t>
            </a:r>
          </a:p>
          <a:p>
            <a:pPr lvl="1" algn="just"/>
            <a:r>
              <a:rPr lang="fr-FR" dirty="0"/>
              <a:t>L'expert a généralement du mal à exprimer exactement les connaissances et les règles qu'il utilise pour résoudre un problème</a:t>
            </a:r>
          </a:p>
          <a:p>
            <a:pPr lvl="1" algn="just"/>
            <a:r>
              <a:rPr lang="fr-FR" dirty="0"/>
              <a:t>Sens commun/connaissance subconsciente</a:t>
            </a:r>
          </a:p>
          <a:p>
            <a:pPr lvl="1" algn="just"/>
            <a:r>
              <a:rPr lang="fr-FR" dirty="0"/>
              <a:t>Semble si évident qu'il ne prend pas la peine de le mentionner.</a:t>
            </a:r>
          </a:p>
          <a:p>
            <a:pPr algn="just"/>
            <a:r>
              <a:rPr lang="fr-FR" dirty="0"/>
              <a:t>Acquisition de connaissances :</a:t>
            </a:r>
          </a:p>
          <a:p>
            <a:pPr lvl="1" algn="just"/>
            <a:r>
              <a:rPr lang="fr-FR" dirty="0"/>
              <a:t>Il faut d’abord assembler/extraire les connaissances pertinentes</a:t>
            </a:r>
          </a:p>
          <a:p>
            <a:pPr algn="just"/>
            <a:r>
              <a:rPr lang="fr-FR" dirty="0"/>
              <a:t>Ingénierie des connaissances :</a:t>
            </a:r>
          </a:p>
          <a:p>
            <a:pPr lvl="1" algn="just"/>
            <a:r>
              <a:rPr lang="fr-FR" dirty="0"/>
              <a:t>Construire la base de connaissances du système expert</a:t>
            </a:r>
          </a:p>
          <a:p>
            <a:pPr algn="just"/>
            <a:r>
              <a:rPr lang="fr-FR" dirty="0"/>
              <a:t>Développement du prototype initial et présentation à l'expert</a:t>
            </a:r>
          </a:p>
          <a:p>
            <a:pPr lvl="1" algn="just"/>
            <a:r>
              <a:rPr lang="fr-FR" dirty="0"/>
              <a:t>Vérifier les performances du système et donner un retour d'information</a:t>
            </a:r>
          </a:p>
          <a:p>
            <a:pPr lvl="1" algn="just"/>
            <a:r>
              <a:rPr lang="fr-FR" dirty="0"/>
              <a:t>Raffinement de la base de connaissances</a:t>
            </a:r>
          </a:p>
          <a:p>
            <a:pPr algn="just"/>
            <a:r>
              <a:rPr lang="fr-FR" dirty="0"/>
              <a:t>Développement itératif à partir du prototype </a:t>
            </a:r>
          </a:p>
          <a:p>
            <a:pPr lvl="1" algn="just"/>
            <a:r>
              <a:rPr lang="fr-FR" dirty="0"/>
              <a:t>Feedback de la part de l'expert et des utilisateurs finaux du système</a:t>
            </a:r>
            <a:endParaRPr lang="fr-CD" dirty="0"/>
          </a:p>
        </p:txBody>
      </p:sp>
    </p:spTree>
    <p:extLst>
      <p:ext uri="{BB962C8B-B14F-4D97-AF65-F5344CB8AC3E}">
        <p14:creationId xmlns:p14="http://schemas.microsoft.com/office/powerpoint/2010/main" val="2452699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540C-638E-E68B-B263-79C722A20F04}"/>
              </a:ext>
            </a:extLst>
          </p:cNvPr>
          <p:cNvSpPr>
            <a:spLocks noGrp="1"/>
          </p:cNvSpPr>
          <p:nvPr>
            <p:ph type="title"/>
          </p:nvPr>
        </p:nvSpPr>
        <p:spPr/>
        <p:txBody>
          <a:bodyPr/>
          <a:lstStyle/>
          <a:p>
            <a:r>
              <a:rPr lang="fr-FR" dirty="0"/>
              <a:t>Synthèse de la leçon</a:t>
            </a:r>
            <a:endParaRPr lang="fr-CD" dirty="0"/>
          </a:p>
        </p:txBody>
      </p:sp>
      <p:sp>
        <p:nvSpPr>
          <p:cNvPr id="3" name="Content Placeholder 2">
            <a:extLst>
              <a:ext uri="{FF2B5EF4-FFF2-40B4-BE49-F238E27FC236}">
                <a16:creationId xmlns:a16="http://schemas.microsoft.com/office/drawing/2014/main" id="{CF071867-CC43-BF24-9B1B-457D9511A676}"/>
              </a:ext>
            </a:extLst>
          </p:cNvPr>
          <p:cNvSpPr>
            <a:spLocks noGrp="1"/>
          </p:cNvSpPr>
          <p:nvPr>
            <p:ph idx="1"/>
          </p:nvPr>
        </p:nvSpPr>
        <p:spPr/>
        <p:txBody>
          <a:bodyPr/>
          <a:lstStyle/>
          <a:p>
            <a:r>
              <a:rPr lang="fr-FR" dirty="0"/>
              <a:t>Rôles dans le développement des systèmes experts</a:t>
            </a:r>
          </a:p>
          <a:p>
            <a:endParaRPr lang="fr-FR" dirty="0"/>
          </a:p>
          <a:p>
            <a:r>
              <a:rPr lang="fr-FR" dirty="0"/>
              <a:t>Acquisition et ingénierie des connaissances</a:t>
            </a:r>
          </a:p>
          <a:p>
            <a:endParaRPr lang="fr-FR" dirty="0"/>
          </a:p>
          <a:p>
            <a:r>
              <a:rPr lang="fr-FR" dirty="0"/>
              <a:t>Introduction à </a:t>
            </a:r>
            <a:r>
              <a:rPr lang="fr-FR" dirty="0" err="1"/>
              <a:t>Experta</a:t>
            </a:r>
            <a:endParaRPr lang="fr-FR" dirty="0"/>
          </a:p>
          <a:p>
            <a:pPr lvl="1"/>
            <a:r>
              <a:rPr lang="fr-FR" dirty="0"/>
              <a:t>Exemple météorologique</a:t>
            </a:r>
          </a:p>
          <a:p>
            <a:pPr lvl="1"/>
            <a:r>
              <a:rPr lang="fr-FR" dirty="0"/>
              <a:t>Exemple de diagnostic de maladie</a:t>
            </a:r>
            <a:endParaRPr lang="fr-CD" dirty="0"/>
          </a:p>
          <a:p>
            <a:endParaRPr lang="fr-CD" dirty="0"/>
          </a:p>
        </p:txBody>
      </p:sp>
    </p:spTree>
    <p:extLst>
      <p:ext uri="{BB962C8B-B14F-4D97-AF65-F5344CB8AC3E}">
        <p14:creationId xmlns:p14="http://schemas.microsoft.com/office/powerpoint/2010/main" val="3022444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41B12D-276F-63E3-2AAD-BE92D2E63845}"/>
              </a:ext>
            </a:extLst>
          </p:cNvPr>
          <p:cNvPicPr>
            <a:picLocks noChangeAspect="1"/>
          </p:cNvPicPr>
          <p:nvPr/>
        </p:nvPicPr>
        <p:blipFill>
          <a:blip r:embed="rId2"/>
          <a:stretch>
            <a:fillRect/>
          </a:stretch>
        </p:blipFill>
        <p:spPr>
          <a:xfrm>
            <a:off x="2030377" y="1500973"/>
            <a:ext cx="8131245" cy="3856054"/>
          </a:xfrm>
          <a:prstGeom prst="rect">
            <a:avLst/>
          </a:prstGeom>
        </p:spPr>
      </p:pic>
    </p:spTree>
    <p:extLst>
      <p:ext uri="{BB962C8B-B14F-4D97-AF65-F5344CB8AC3E}">
        <p14:creationId xmlns:p14="http://schemas.microsoft.com/office/powerpoint/2010/main" val="1104559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60CD-6FC3-B587-5963-4C3D9463DA30}"/>
              </a:ext>
            </a:extLst>
          </p:cNvPr>
          <p:cNvSpPr>
            <a:spLocks noGrp="1"/>
          </p:cNvSpPr>
          <p:nvPr>
            <p:ph type="title"/>
          </p:nvPr>
        </p:nvSpPr>
        <p:spPr>
          <a:xfrm>
            <a:off x="381000" y="365125"/>
            <a:ext cx="10515600" cy="845110"/>
          </a:xfrm>
        </p:spPr>
        <p:txBody>
          <a:bodyPr/>
          <a:lstStyle/>
          <a:p>
            <a:r>
              <a:rPr lang="fr-FR" dirty="0"/>
              <a:t>Travail pratique 3: Rappel</a:t>
            </a:r>
            <a:endParaRPr lang="fr-CD" dirty="0"/>
          </a:p>
        </p:txBody>
      </p:sp>
      <p:sp>
        <p:nvSpPr>
          <p:cNvPr id="3" name="Content Placeholder 2">
            <a:extLst>
              <a:ext uri="{FF2B5EF4-FFF2-40B4-BE49-F238E27FC236}">
                <a16:creationId xmlns:a16="http://schemas.microsoft.com/office/drawing/2014/main" id="{8D806FEB-0201-7AA9-E0B6-0C25BDA8B1E7}"/>
              </a:ext>
            </a:extLst>
          </p:cNvPr>
          <p:cNvSpPr>
            <a:spLocks noGrp="1"/>
          </p:cNvSpPr>
          <p:nvPr>
            <p:ph idx="1"/>
          </p:nvPr>
        </p:nvSpPr>
        <p:spPr>
          <a:xfrm>
            <a:off x="838200" y="1335741"/>
            <a:ext cx="10515600" cy="5157134"/>
          </a:xfrm>
        </p:spPr>
        <p:txBody>
          <a:bodyPr>
            <a:normAutofit/>
          </a:bodyPr>
          <a:lstStyle/>
          <a:p>
            <a:pPr algn="just"/>
            <a:r>
              <a:rPr lang="fr-FR" b="1" dirty="0"/>
              <a:t>Rappel</a:t>
            </a:r>
          </a:p>
          <a:p>
            <a:pPr lvl="1" algn="just"/>
            <a:r>
              <a:rPr lang="fr-FR" sz="2000" dirty="0"/>
              <a:t>Présentation de mi-parcours </a:t>
            </a:r>
          </a:p>
          <a:p>
            <a:pPr lvl="1" algn="just"/>
            <a:r>
              <a:rPr lang="fr-FR" sz="2000" dirty="0"/>
              <a:t>Travail pratique 3</a:t>
            </a:r>
          </a:p>
          <a:p>
            <a:pPr algn="just"/>
            <a:endParaRPr lang="fr-FR" sz="2000" dirty="0"/>
          </a:p>
          <a:p>
            <a:pPr algn="just"/>
            <a:r>
              <a:rPr lang="fr-FR" b="1" dirty="0"/>
              <a:t>Objectifs :</a:t>
            </a:r>
          </a:p>
          <a:p>
            <a:pPr lvl="1" algn="just"/>
            <a:r>
              <a:rPr lang="fr-FR" sz="2000" dirty="0"/>
              <a:t>Représentation des connaissances, systèmes experts et </a:t>
            </a:r>
            <a:r>
              <a:rPr lang="fr-FR" sz="2000" dirty="0" err="1"/>
              <a:t>Experta</a:t>
            </a:r>
            <a:endParaRPr lang="fr-FR" sz="2000" dirty="0"/>
          </a:p>
          <a:p>
            <a:pPr lvl="1" algn="just"/>
            <a:r>
              <a:rPr lang="fr-FR" sz="2000" dirty="0"/>
              <a:t>Pratiquer la représentation des cadres</a:t>
            </a:r>
          </a:p>
          <a:p>
            <a:pPr lvl="1" algn="just"/>
            <a:r>
              <a:rPr lang="fr-FR" sz="2000" dirty="0"/>
              <a:t>Apprendre à installer et à utiliser </a:t>
            </a:r>
            <a:r>
              <a:rPr lang="fr-FR" sz="2000" dirty="0" err="1"/>
              <a:t>Experta</a:t>
            </a:r>
            <a:endParaRPr lang="fr-FR" sz="2000" dirty="0"/>
          </a:p>
          <a:p>
            <a:pPr lvl="1" algn="just"/>
            <a:r>
              <a:rPr lang="fr-FR" sz="2000" dirty="0"/>
              <a:t>Pratiquer la représentation des règles</a:t>
            </a:r>
          </a:p>
          <a:p>
            <a:pPr lvl="1" algn="just"/>
            <a:r>
              <a:rPr lang="fr-FR" sz="2000" dirty="0"/>
              <a:t>Construire un système expert très simple pour le diagnostic</a:t>
            </a:r>
          </a:p>
          <a:p>
            <a:pPr lvl="1" algn="just"/>
            <a:r>
              <a:rPr lang="fr-FR" sz="2000" dirty="0"/>
              <a:t>Apprendre à programmer des questions</a:t>
            </a:r>
          </a:p>
          <a:p>
            <a:pPr lvl="1" algn="just"/>
            <a:r>
              <a:rPr lang="fr-FR" sz="2000" dirty="0"/>
              <a:t>Comprendre les chaînages avant et arrière dans les systèmes experts basés sur des règles</a:t>
            </a:r>
          </a:p>
          <a:p>
            <a:pPr marL="0" indent="0">
              <a:buNone/>
            </a:pPr>
            <a:endParaRPr lang="fr-CD" dirty="0"/>
          </a:p>
        </p:txBody>
      </p:sp>
    </p:spTree>
    <p:extLst>
      <p:ext uri="{BB962C8B-B14F-4D97-AF65-F5344CB8AC3E}">
        <p14:creationId xmlns:p14="http://schemas.microsoft.com/office/powerpoint/2010/main" val="112090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73FC-BA41-C3B4-D37F-B12DFF123C93}"/>
              </a:ext>
            </a:extLst>
          </p:cNvPr>
          <p:cNvSpPr>
            <a:spLocks noGrp="1"/>
          </p:cNvSpPr>
          <p:nvPr>
            <p:ph type="title"/>
          </p:nvPr>
        </p:nvSpPr>
        <p:spPr>
          <a:xfrm>
            <a:off x="838200" y="2893172"/>
            <a:ext cx="10515600" cy="1325563"/>
          </a:xfrm>
        </p:spPr>
        <p:txBody>
          <a:bodyPr/>
          <a:lstStyle/>
          <a:p>
            <a:pPr algn="ctr"/>
            <a:r>
              <a:rPr lang="fr-FR" dirty="0"/>
              <a:t>Rôles dans le développement des systèmes experts</a:t>
            </a:r>
            <a:endParaRPr lang="fr-CD" dirty="0"/>
          </a:p>
        </p:txBody>
      </p:sp>
    </p:spTree>
    <p:extLst>
      <p:ext uri="{BB962C8B-B14F-4D97-AF65-F5344CB8AC3E}">
        <p14:creationId xmlns:p14="http://schemas.microsoft.com/office/powerpoint/2010/main" val="218536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210A-9095-3DEB-8B1C-E8DFD85C68D8}"/>
              </a:ext>
            </a:extLst>
          </p:cNvPr>
          <p:cNvSpPr>
            <a:spLocks noGrp="1"/>
          </p:cNvSpPr>
          <p:nvPr>
            <p:ph type="title"/>
          </p:nvPr>
        </p:nvSpPr>
        <p:spPr>
          <a:xfrm>
            <a:off x="156883" y="185831"/>
            <a:ext cx="10515600" cy="620993"/>
          </a:xfrm>
        </p:spPr>
        <p:txBody>
          <a:bodyPr>
            <a:normAutofit fontScale="90000"/>
          </a:bodyPr>
          <a:lstStyle/>
          <a:p>
            <a:r>
              <a:rPr lang="fr-FR" dirty="0"/>
              <a:t>Schéma général d'un système expert avec les rôles</a:t>
            </a:r>
            <a:endParaRPr lang="fr-CD" dirty="0"/>
          </a:p>
        </p:txBody>
      </p:sp>
      <p:sp>
        <p:nvSpPr>
          <p:cNvPr id="3" name="Content Placeholder 2">
            <a:extLst>
              <a:ext uri="{FF2B5EF4-FFF2-40B4-BE49-F238E27FC236}">
                <a16:creationId xmlns:a16="http://schemas.microsoft.com/office/drawing/2014/main" id="{CF85D2A7-AE22-FC66-497D-2513D2188A48}"/>
              </a:ext>
            </a:extLst>
          </p:cNvPr>
          <p:cNvSpPr>
            <a:spLocks noGrp="1"/>
          </p:cNvSpPr>
          <p:nvPr>
            <p:ph idx="1"/>
          </p:nvPr>
        </p:nvSpPr>
        <p:spPr>
          <a:xfrm>
            <a:off x="156883" y="1244366"/>
            <a:ext cx="6225988" cy="5237116"/>
          </a:xfrm>
        </p:spPr>
        <p:txBody>
          <a:bodyPr>
            <a:normAutofit fontScale="92500"/>
          </a:bodyPr>
          <a:lstStyle/>
          <a:p>
            <a:pPr algn="just"/>
            <a:r>
              <a:rPr lang="fr-FR" dirty="0"/>
              <a:t>L'un des rôles dans le système expert est celui de </a:t>
            </a:r>
            <a:r>
              <a:rPr lang="fr-FR" dirty="0">
                <a:solidFill>
                  <a:srgbClr val="FF0000"/>
                </a:solidFill>
              </a:rPr>
              <a:t>l'expert du domaine</a:t>
            </a:r>
            <a:r>
              <a:rPr lang="fr-FR" dirty="0"/>
              <a:t>. </a:t>
            </a:r>
          </a:p>
          <a:p>
            <a:pPr lvl="1" algn="just"/>
            <a:r>
              <a:rPr lang="fr-FR" dirty="0"/>
              <a:t>Un </a:t>
            </a:r>
            <a:r>
              <a:rPr lang="fr-FR" dirty="0">
                <a:solidFill>
                  <a:srgbClr val="FF0000"/>
                </a:solidFill>
              </a:rPr>
              <a:t>expert du domaine </a:t>
            </a:r>
            <a:r>
              <a:rPr lang="fr-FR" dirty="0"/>
              <a:t>travaille avec un </a:t>
            </a:r>
            <a:r>
              <a:rPr lang="fr-FR" dirty="0">
                <a:solidFill>
                  <a:srgbClr val="FF0000"/>
                </a:solidFill>
              </a:rPr>
              <a:t>ingénieur de la connaissance </a:t>
            </a:r>
            <a:r>
              <a:rPr lang="fr-FR" dirty="0"/>
              <a:t>pour faciliter le processus d'acquisition des connaissances. </a:t>
            </a:r>
          </a:p>
          <a:p>
            <a:pPr lvl="1" algn="just"/>
            <a:r>
              <a:rPr lang="fr-FR" dirty="0"/>
              <a:t>À partir de là, </a:t>
            </a:r>
            <a:r>
              <a:rPr lang="fr-FR" dirty="0">
                <a:solidFill>
                  <a:srgbClr val="FF0000"/>
                </a:solidFill>
              </a:rPr>
              <a:t>l'ingénieur de la connaissance </a:t>
            </a:r>
            <a:r>
              <a:rPr lang="fr-FR" dirty="0"/>
              <a:t>peut travailler avec un </a:t>
            </a:r>
            <a:r>
              <a:rPr lang="fr-FR" dirty="0">
                <a:solidFill>
                  <a:srgbClr val="FF0000"/>
                </a:solidFill>
              </a:rPr>
              <a:t>développeur de logiciels </a:t>
            </a:r>
            <a:r>
              <a:rPr lang="fr-FR" dirty="0"/>
              <a:t>qui prendra les connaissances acquises et les transformera en un </a:t>
            </a:r>
            <a:r>
              <a:rPr lang="fr-FR" dirty="0">
                <a:solidFill>
                  <a:srgbClr val="FF0000"/>
                </a:solidFill>
              </a:rPr>
              <a:t>système expert</a:t>
            </a:r>
            <a:r>
              <a:rPr lang="fr-FR" dirty="0"/>
              <a:t>. </a:t>
            </a:r>
          </a:p>
          <a:p>
            <a:pPr lvl="1" algn="just"/>
            <a:endParaRPr lang="fr-FR" dirty="0"/>
          </a:p>
          <a:p>
            <a:pPr lvl="1" algn="just"/>
            <a:r>
              <a:rPr lang="fr-FR" dirty="0"/>
              <a:t>En des compétences, ces rôles peuvent être assumés par la même personne ou, si un expert en la matière possède également une expérience de la programmation informatique, il peut également remplir tous ces rôles.</a:t>
            </a:r>
            <a:endParaRPr lang="fr-CD" dirty="0"/>
          </a:p>
        </p:txBody>
      </p:sp>
      <p:pic>
        <p:nvPicPr>
          <p:cNvPr id="5" name="Picture 4">
            <a:extLst>
              <a:ext uri="{FF2B5EF4-FFF2-40B4-BE49-F238E27FC236}">
                <a16:creationId xmlns:a16="http://schemas.microsoft.com/office/drawing/2014/main" id="{7F24D279-0649-7C07-6E38-6A9B047F00AA}"/>
              </a:ext>
            </a:extLst>
          </p:cNvPr>
          <p:cNvPicPr>
            <a:picLocks noChangeAspect="1"/>
          </p:cNvPicPr>
          <p:nvPr/>
        </p:nvPicPr>
        <p:blipFill rotWithShape="1">
          <a:blip r:embed="rId2"/>
          <a:srcRect/>
          <a:stretch/>
        </p:blipFill>
        <p:spPr>
          <a:xfrm>
            <a:off x="6382871" y="1791876"/>
            <a:ext cx="5527912" cy="3901778"/>
          </a:xfrm>
          <a:prstGeom prst="rect">
            <a:avLst/>
          </a:prstGeom>
        </p:spPr>
      </p:pic>
    </p:spTree>
    <p:extLst>
      <p:ext uri="{BB962C8B-B14F-4D97-AF65-F5344CB8AC3E}">
        <p14:creationId xmlns:p14="http://schemas.microsoft.com/office/powerpoint/2010/main" val="1058774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5706</Words>
  <Application>Microsoft Office PowerPoint</Application>
  <PresentationFormat>Widescreen</PresentationFormat>
  <Paragraphs>442</Paragraphs>
  <Slides>72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Calibri</vt:lpstr>
      <vt:lpstr>Calibri Light</vt:lpstr>
      <vt:lpstr>Google Sans</vt:lpstr>
      <vt:lpstr>Segoe UI</vt:lpstr>
      <vt:lpstr>Söhne</vt:lpstr>
      <vt:lpstr>Source Sans Pro</vt:lpstr>
      <vt:lpstr>Times New Roman</vt:lpstr>
      <vt:lpstr>Office Theme</vt:lpstr>
      <vt:lpstr>Construire un système expert avec Experta</vt:lpstr>
      <vt:lpstr>Précédemment</vt:lpstr>
      <vt:lpstr>Plan de la leçon</vt:lpstr>
      <vt:lpstr>Revisiter : Pourquoi développer/utiliser des systèmes experts ?</vt:lpstr>
      <vt:lpstr>Choisir un problème</vt:lpstr>
      <vt:lpstr>Construire un système expert : Un investissement qui en vaut la peine ?</vt:lpstr>
      <vt:lpstr>Coup d’œil sur la construction d'un système expert </vt:lpstr>
      <vt:lpstr>Rôles dans le développement des systèmes experts</vt:lpstr>
      <vt:lpstr>Schéma général d'un système expert avec les rôles</vt:lpstr>
      <vt:lpstr>Équipe de développement</vt:lpstr>
      <vt:lpstr>Expert du domaine</vt:lpstr>
      <vt:lpstr>Ingénieur des connaissances</vt:lpstr>
      <vt:lpstr>Programmeur</vt:lpstr>
      <vt:lpstr>Chef de projet</vt:lpstr>
      <vt:lpstr>Utilisateur final</vt:lpstr>
      <vt:lpstr>Acquisition et ingénierie des connaissances</vt:lpstr>
      <vt:lpstr>Acquisition de connaissances</vt:lpstr>
      <vt:lpstr>Acquisition de connaissances auprès d'un expert</vt:lpstr>
      <vt:lpstr>Saisir les connaissances tacites/implicites</vt:lpstr>
      <vt:lpstr>Extraction d’informations</vt:lpstr>
      <vt:lpstr>Reconnaissance des entités nommées</vt:lpstr>
      <vt:lpstr>Extraction de relations : Epidémies de maladies</vt:lpstr>
      <vt:lpstr>Analyse des niveaux de connaissance</vt:lpstr>
      <vt:lpstr>Les étapes de l'acquisition des connaissances</vt:lpstr>
      <vt:lpstr>Acquisition de connaissances et modélisation</vt:lpstr>
      <vt:lpstr>Cycle d'ingénierie de base de connaissances avec KADS</vt:lpstr>
      <vt:lpstr>Représentation intermédiaire</vt:lpstr>
      <vt:lpstr>Exemple : Décomposition du problème</vt:lpstr>
      <vt:lpstr>Exemple : Décomposition du problème (Cont.)</vt:lpstr>
      <vt:lpstr>Exemple : Décomposition du problème (Cont.)</vt:lpstr>
      <vt:lpstr>Exemple : Décomposition du problème (Cont.)</vt:lpstr>
      <vt:lpstr>Exemple : Décomposition du problème (Cont.)</vt:lpstr>
      <vt:lpstr>Exemple : Décomposition du problème (Cont.)</vt:lpstr>
      <vt:lpstr>Exemple : Décomposition du problème (Cont.)</vt:lpstr>
      <vt:lpstr>Exemple : Décomposition du problème (Cont.)</vt:lpstr>
      <vt:lpstr>Ingénierie de la connaissance</vt:lpstr>
      <vt:lpstr>Implémentation</vt:lpstr>
      <vt:lpstr>Implémentation (Cont.)</vt:lpstr>
      <vt:lpstr>Autres considérations</vt:lpstr>
      <vt:lpstr>Interactions des règles</vt:lpstr>
      <vt:lpstr>Maintenance des systèmes experts</vt:lpstr>
      <vt:lpstr>Introduction à Experta</vt:lpstr>
      <vt:lpstr>Qu'est-ce que Experta?</vt:lpstr>
      <vt:lpstr>Pourquoi Experta ?</vt:lpstr>
      <vt:lpstr>Composants de Experta</vt:lpstr>
      <vt:lpstr>Composants de Experta (Cont.)</vt:lpstr>
      <vt:lpstr>Composants de Experta (Cont.)</vt:lpstr>
      <vt:lpstr>Composants de Experta (Cont.)</vt:lpstr>
      <vt:lpstr>Composants de Experta (Cont.)</vt:lpstr>
      <vt:lpstr>Installation d’Experta</vt:lpstr>
      <vt:lpstr>TD 1: Prédiction méteo/Chaînage avant</vt:lpstr>
      <vt:lpstr>TD 1: Prédiction méteo/Chaînage avant</vt:lpstr>
      <vt:lpstr>PowerPoint Presentation</vt:lpstr>
      <vt:lpstr>PowerPoint Presentation</vt:lpstr>
      <vt:lpstr>TD 2: Prédiction méteo/Chaînage avant avec UI</vt:lpstr>
      <vt:lpstr>TD 2: Prédiction méteo/Chaînage avant avec UI</vt:lpstr>
      <vt:lpstr>Ce qu’on veut construire comme système</vt:lpstr>
      <vt:lpstr>Contenu du fichier app.py</vt:lpstr>
      <vt:lpstr>Contenu du fichier app.py (Cont.)</vt:lpstr>
      <vt:lpstr>Contenu du fichier app.py (Cont.)</vt:lpstr>
      <vt:lpstr>Contenu du fichier index.html de templates</vt:lpstr>
      <vt:lpstr>Contenu du fichier index.html de templates (Cont.)</vt:lpstr>
      <vt:lpstr>Contenu du fichier index.html de templates (Cont.)</vt:lpstr>
      <vt:lpstr>TD 3: Diagnostic grippe/Chaînage avant</vt:lpstr>
      <vt:lpstr>TD 3: Diagnostic grippe/Chaînage avant (Cont.)</vt:lpstr>
      <vt:lpstr>TD 3: Diagnostic grippe/Chaînage avant (Cont.)</vt:lpstr>
      <vt:lpstr>TD 3.1: Diagnostic grippe/Chaînage avant (Cont.)</vt:lpstr>
      <vt:lpstr>TD 3.1: Code complet modifié</vt:lpstr>
      <vt:lpstr>TD 4: Code précédent écrit avec le chaînage arrière</vt:lpstr>
      <vt:lpstr>Synthèse de la leçon</vt:lpstr>
      <vt:lpstr>PowerPoint Presentation</vt:lpstr>
      <vt:lpstr>Travail pratique 3: Rappel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dc:title>
  <dc:creator>user</dc:creator>
  <cp:lastModifiedBy>Staniher Mpia</cp:lastModifiedBy>
  <cp:revision>885</cp:revision>
  <dcterms:created xsi:type="dcterms:W3CDTF">2020-11-09T08:30:54Z</dcterms:created>
  <dcterms:modified xsi:type="dcterms:W3CDTF">2024-03-13T10:26:29Z</dcterms:modified>
</cp:coreProperties>
</file>